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37"/>
  </p:notesMasterIdLst>
  <p:sldIdLst>
    <p:sldId id="256" r:id="rId3"/>
    <p:sldId id="257" r:id="rId4"/>
    <p:sldId id="291" r:id="rId5"/>
    <p:sldId id="267" r:id="rId6"/>
    <p:sldId id="268" r:id="rId7"/>
    <p:sldId id="293" r:id="rId8"/>
    <p:sldId id="294" r:id="rId9"/>
    <p:sldId id="258" r:id="rId10"/>
    <p:sldId id="259" r:id="rId11"/>
    <p:sldId id="270" r:id="rId12"/>
    <p:sldId id="271" r:id="rId13"/>
    <p:sldId id="269" r:id="rId14"/>
    <p:sldId id="265" r:id="rId15"/>
    <p:sldId id="272" r:id="rId16"/>
    <p:sldId id="273" r:id="rId17"/>
    <p:sldId id="274" r:id="rId18"/>
    <p:sldId id="275" r:id="rId19"/>
    <p:sldId id="284" r:id="rId20"/>
    <p:sldId id="285" r:id="rId21"/>
    <p:sldId id="286" r:id="rId22"/>
    <p:sldId id="287" r:id="rId23"/>
    <p:sldId id="276" r:id="rId24"/>
    <p:sldId id="277" r:id="rId25"/>
    <p:sldId id="278" r:id="rId26"/>
    <p:sldId id="279" r:id="rId27"/>
    <p:sldId id="292" r:id="rId28"/>
    <p:sldId id="290" r:id="rId29"/>
    <p:sldId id="281" r:id="rId30"/>
    <p:sldId id="288" r:id="rId31"/>
    <p:sldId id="289" r:id="rId32"/>
    <p:sldId id="282" r:id="rId33"/>
    <p:sldId id="283" r:id="rId34"/>
    <p:sldId id="295" r:id="rId35"/>
    <p:sldId id="296" r:id="rId3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13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389477257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239944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86657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92394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52936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190525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151173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126412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40138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151095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2147652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opportunity for q</a:t>
            </a:r>
            <a:r>
              <a:rPr lang="en-US" dirty="0" smtClean="0"/>
              <a:t>uestions and discussions.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279478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a:t>
            </a:r>
            <a:r>
              <a:rPr lang="en-US" baseline="0" dirty="0" smtClean="0"/>
              <a:t> c</a:t>
            </a:r>
            <a:r>
              <a:rPr lang="en-US" dirty="0" smtClean="0"/>
              <a:t>ourse details </a:t>
            </a:r>
            <a:r>
              <a:rPr lang="en-US" baseline="0" dirty="0" smtClean="0"/>
              <a:t>and/or books/materials needed for a class/project.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3729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31</a:t>
            </a:fld>
            <a:endParaRPr lang="en-US"/>
          </a:p>
        </p:txBody>
      </p:sp>
    </p:spTree>
    <p:extLst>
      <p:ext uri="{BB962C8B-B14F-4D97-AF65-F5344CB8AC3E}">
        <p14:creationId xmlns:p14="http://schemas.microsoft.com/office/powerpoint/2010/main" val="3518211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32</a:t>
            </a:fld>
            <a:endParaRPr lang="en-US"/>
          </a:p>
        </p:txBody>
      </p:sp>
    </p:spTree>
    <p:extLst>
      <p:ext uri="{BB962C8B-B14F-4D97-AF65-F5344CB8AC3E}">
        <p14:creationId xmlns:p14="http://schemas.microsoft.com/office/powerpoint/2010/main" val="300249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Introductory notes.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84412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for instruction and expected results and/or skills developed from learning.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359008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47284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331205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152659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380114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3437566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1/13/2013 4:21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1/13/2013 4:21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1/13/2013 4:21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1/13/2013 4:21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1/13/2013 4:21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1/13/2013 4:21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1/13/2013 4:21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1/13/2013 4:21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1/13/2013 4:21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1/13/2013 4:21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1/13/2013 4:21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1/13/2013 4:21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3.png"/><Relationship Id="rId7"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g"/><Relationship Id="rId9" Type="http://schemas.openxmlformats.org/officeDocument/2006/relationships/image" Target="../media/image46.jp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5.gif"/><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jpg"/><Relationship Id="rId3" Type="http://schemas.openxmlformats.org/officeDocument/2006/relationships/image" Target="../media/image61.jpeg"/><Relationship Id="rId7" Type="http://schemas.openxmlformats.org/officeDocument/2006/relationships/image" Target="../media/image64.jpeg"/><Relationship Id="rId12" Type="http://schemas.openxmlformats.org/officeDocument/2006/relationships/image" Target="../media/image69.jp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38.jpg"/><Relationship Id="rId10" Type="http://schemas.openxmlformats.org/officeDocument/2006/relationships/image" Target="../media/image67.jpeg"/><Relationship Id="rId4" Type="http://schemas.openxmlformats.org/officeDocument/2006/relationships/image" Target="../media/image62.jpeg"/><Relationship Id="rId9"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hyperlink" Target="mailto:gemdevanadera@drupalph.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photos/assbach/220318384/" TargetMode="External"/><Relationship Id="rId7" Type="http://schemas.openxmlformats.org/officeDocument/2006/relationships/hyperlink" Target="http://www.google.com.ph/imgres?um=1&amp;hl=en&amp;sa=X&amp;tbo=d&amp;biw=1366&amp;bih=664&amp;tbm=isch&amp;tbnid=xsVPJuzflAPwPM:&amp;imgrefurl=http://www.bablotech.com/2009/01/06/12-reasons-why-windows-is-better-than-linux-for-non-techies/&amp;docid=bWzzk3W4uIJSxM&amp;imgurl=http://www.bablotech.com/wp-content/uploads/2009/01/windows-vs-linux.jpg&amp;w=490&amp;h=302&amp;ei=Yhr2UJ3oA-iZiAeI4IGIBg&amp;zoom=1&amp;iact=hc&amp;vpx=234&amp;vpy=137&amp;dur=5282&amp;hovh=176&amp;hovw=286&amp;tx=106&amp;ty=92&amp;sig=110067581504820595908&amp;page=1&amp;tbnh=141&amp;tbnw=229&amp;start=0&amp;ndsp=30&amp;ved=1t:429,r:1,s:0,i:79" TargetMode="External"/><Relationship Id="rId2" Type="http://schemas.openxmlformats.org/officeDocument/2006/relationships/hyperlink" Target="http://www.google.com.ph/imgres?um=1&amp;hl=en&amp;sa=N&amp;tbo=d&amp;biw=1366&amp;bih=664&amp;tbm=isch&amp;tbnid=UW2naO8OkC2IJM:&amp;imgrefurl=http://www.getbracknell.co.uk/news/s/2066360_funding_crunch_axes_mental_health_charity&amp;docid=2warzO6-DnuRDM&amp;imgurl=http://m.gmgrd.co.uk/sbres/452.%2524plit/C_67_article_2066360_body_articleblock_0_bodyimage.jpg%253F24%25252F02%25252F2010%25252008%25253A48%25253A24%25253A612&amp;w=298&amp;h=298&amp;ei=WxL2UKXhOKSeiAe66YCYAw&amp;zoom=1&amp;iact=hc&amp;vpx=379&amp;vpy=91&amp;dur=23&amp;hovh=225&amp;hovw=225&amp;tx=121&amp;ty=120&amp;sig=110067581504820595908&amp;page=3&amp;tbnh=143&amp;tbnw=140&amp;start=54&amp;ndsp=27&amp;ved=1t:429,r:56,s:0,i:253-" TargetMode="External"/><Relationship Id="rId1" Type="http://schemas.openxmlformats.org/officeDocument/2006/relationships/slideLayout" Target="../slideLayouts/slideLayout8.xml"/><Relationship Id="rId6" Type="http://schemas.openxmlformats.org/officeDocument/2006/relationships/hyperlink" Target="http://www.google.com.ph/imgres?um=1&amp;hl=en&amp;tbo=d&amp;biw=1366&amp;bih=664&amp;tbm=isch&amp;tbnid=O6Z2-xIyLi5wQM:&amp;imgrefurl=http://notecardpoetry.wordpress.com/2012/04/04/lack-of-passion-is-a-lack-of-life/&amp;docid=8TXvYW89N-VHjM&amp;imgurl=http://notecardpoetry.files.wordpress.com/2012/04/img_0068.jpg&amp;w=2984&amp;h=1760&amp;ei=4Bn2UPSFIIyTiQf-vYGgDg&amp;zoom=1&amp;iact=hc&amp;vpx=787&amp;vpy=134&amp;dur=33&amp;hovh=172&amp;hovw=292&amp;tx=81&amp;ty=120&amp;sig=110067581504820595908&amp;page=1&amp;tbnh=131&amp;tbnw=236&amp;start=0&amp;ndsp=28&amp;ved=1t:429,r:4,s:0,i:88" TargetMode="External"/><Relationship Id="rId5" Type="http://schemas.openxmlformats.org/officeDocument/2006/relationships/hyperlink" Target="http://www.sodahead.com/living/men-are-feisty-and-bossy-women-admirable/question-3208663/?link=ibaf&amp;q=&amp;imgurl=http://3.bp.blogspot.com/-6MH4NLaiz50/Tygs7yrPoZI/AAAAAAAAKGg/ZBz5EnWRzqk/s1600/bossy-woman.jpg" TargetMode="External"/><Relationship Id="rId4" Type="http://schemas.openxmlformats.org/officeDocument/2006/relationships/hyperlink" Target="http://www.google.com.ph/imgres?um=1&amp;hl=en&amp;tbo=d&amp;biw=1366&amp;bih=664&amp;tbm=isch&amp;tbnid=D3CjJITC0Xz46M:&amp;imgrefurl=http://www.amaljyothibeats.com/a-slight-misunderstanding-behind-the-screen/&amp;docid=Gf9sfAQz4oqSOM&amp;imgurl=http://www.amaljyothibeats.com/wp-content/uploads/2011/01/istockphoto_10346133-3d-character-and-misunderstanding-they-have-conflict.jpg&amp;w=380&amp;h=380&amp;ei=jxX2ULj4HIyiiAfKu4HIBw&amp;zoom=1&amp;iact=hc&amp;vpx=1018&amp;vpy=307&amp;dur=1935&amp;hovh=225&amp;hovw=225&amp;tx=153&amp;ty=148&amp;sig=110067581504820595908&amp;page=2&amp;tbnh=145&amp;tbnw=154&amp;start=23&amp;ndsp=31&amp;ved=1t:429,r:29,s:0,i:2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ph/imgres?um=1&amp;hl=en&amp;tbo=d&amp;biw=1366&amp;bih=664&amp;tbm=isch&amp;tbnid=FshLUXZ-AQor7M:&amp;imgrefurl=http://motivationcube.wordpress.com/2012/10/10/have-you-opened-yourself-to-crticism-if-not-then-do-it-today/&amp;docid=mrJjrbItEjNYAM&amp;imgurl=http://motivationcube.files.wordpress.com/2012/10/open-to-criticism-e1349835104453.jpg%3Fw%3D593%26h%3D260%26crop%3D1&amp;w=593&amp;h=260&amp;ei=vxz2UIugO8auiQesg4D4AQ&amp;zoom=1&amp;iact=hc&amp;vpx=825&amp;vpy=145&amp;dur=2371&amp;hovh=148&amp;hovw=339&amp;tx=231&amp;ty=72&amp;sig=110067581504820595908&amp;page=1&amp;tbnh=113&amp;tbnw=258&amp;start=0&amp;ndsp=25&amp;ved=1t:429,r:4,s:0,i:88" TargetMode="External"/><Relationship Id="rId2" Type="http://schemas.openxmlformats.org/officeDocument/2006/relationships/hyperlink" Target="http://www.google.com.ph/imgres?um=1&amp;hl=en&amp;tbo=d&amp;biw=1366&amp;bih=664&amp;tbm=isch&amp;tbnid=xBkhP0qmK82FTM:&amp;imgrefurl=http://educationsc.com/open-communication.php&amp;docid=aO_9vRhL0IVcnM&amp;imgurl=http://educationsc.com/images/open-communication.jpg&amp;w=425&amp;h=282&amp;ei=7Bv2UJDYAe-fiAeIuYG4Bg&amp;zoom=1&amp;iact=hc&amp;vpx=607&amp;vpy=130&amp;dur=1399&amp;hovh=183&amp;hovw=276&amp;tx=123&amp;ty=87&amp;sig=110067581504820595908&amp;page=1&amp;tbnh=135&amp;tbnw=170&amp;start=0&amp;ndsp=26&amp;ved=1t:429,r:4,s:0,i:88" TargetMode="External"/><Relationship Id="rId1" Type="http://schemas.openxmlformats.org/officeDocument/2006/relationships/slideLayout" Target="../slideLayouts/slideLayout8.xml"/><Relationship Id="rId5" Type="http://schemas.openxmlformats.org/officeDocument/2006/relationships/hyperlink" Target="http://www.google.com.ph/imgres?um=1&amp;hl=en&amp;tbo=d&amp;biw=1366&amp;bih=664&amp;tbm=isch&amp;tbnid=gI77qrH1AarKeM:&amp;imgrefurl=http://mysterious-kaddu.blogspot.com/2010/09/live-life-be-open-to-new-ideas.html&amp;docid=KBL6bp3FTQADuM&amp;imgurl=http://4.bp.blogspot.com/_ZwgVuoBwn3s/TIfGnY7pjRI/AAAAAAAACpE/wErZiOUUR4k/s400/Idea2.jpg&amp;w=400&amp;h=309&amp;ei=rh32UIL1LojBiQeRsYDYDg&amp;zoom=1&amp;iact=hc&amp;vpx=311&amp;vpy=354&amp;dur=1602&amp;hovh=197&amp;hovw=255&amp;tx=137&amp;ty=139&amp;sig=110067581504820595908&amp;page=1&amp;tbnh=138&amp;tbnw=179&amp;start=0&amp;ndsp=28&amp;ved=1t:429,r:16,s:0,i:124" TargetMode="External"/><Relationship Id="rId4" Type="http://schemas.openxmlformats.org/officeDocument/2006/relationships/hyperlink" Target="http://www.google.com.ph/imgres?um=1&amp;hl=en&amp;tbo=d&amp;biw=1366&amp;bih=664&amp;tbm=isch&amp;tbnid=o5b7Td3SXrTavM:&amp;imgrefurl=http://hcoey.tripod.com/id96.html&amp;docid=TEw0peUcDiqS3M&amp;imgurl=http://hcoey.tripod.com/sitebuildercontent/sitebuilderpictures/.pond/open4changelogo.jpg.w300h333.jpg&amp;w=300&amp;h=333&amp;ei=UR32UJvtOq-TiQfKzIH4Dg&amp;zoom=1&amp;iact=hc&amp;vpx=1044&amp;vpy=111&amp;dur=1567&amp;hovh=237&amp;hovw=213&amp;tx=135&amp;ty=100&amp;sig=110067581504820595908&amp;page=1&amp;tbnh=151&amp;tbnw=136&amp;start=0&amp;ndsp=28&amp;ved=1t:429,r:5,s:0,i:9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acebook.com/photo.php?fbid=10150723669228435&amp;set=a.10150723666668435.410897.734783434&amp;type=3&amp;theat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facebook.com/photo.php?fbid=10200283160341102&amp;set=pb.1216342333.-2207520000.1358084205&amp;type=3&amp;theater" TargetMode="External"/><Relationship Id="rId5" Type="http://schemas.openxmlformats.org/officeDocument/2006/relationships/hyperlink" Target="http://www.facebook.com/photo.php?fbid=3459859615638&amp;set=oa.417827211600645&amp;type=1&amp;theater" TargetMode="External"/><Relationship Id="rId4" Type="http://schemas.openxmlformats.org/officeDocument/2006/relationships/hyperlink" Target="http://www.facebook.com/photo.php?fbid=506131782740901&amp;set=pb.125311280822955.-2207520000.1358084002&amp;type=3&amp;theate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ph/search?hl=en&amp;q=the+filipina+women+in+barot+saya+old+photos&amp;bav=on.2,or.r_gc.r_pw.r_qf.&amp;bvm=bv.1357700187,d.aGc&amp;biw=1366&amp;bih=664&amp;um=1&amp;ie=UTF-8&amp;tbm=isch&amp;source=og&amp;sa=N&amp;tab=wi&amp;ei=XXfyUOKTB4LklAWorIDoD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457200" y="2743200"/>
            <a:ext cx="8305800" cy="3048000"/>
          </a:xfrm>
        </p:spPr>
        <p:txBody>
          <a:bodyPr>
            <a:normAutofit/>
          </a:bodyPr>
          <a:lstStyle/>
          <a:p>
            <a:r>
              <a:rPr lang="en-US" dirty="0" smtClean="0">
                <a:solidFill>
                  <a:schemeClr val="bg2">
                    <a:lumMod val="10000"/>
                  </a:schemeClr>
                </a:solidFill>
              </a:rPr>
              <a:t>Geek girls in the Philippines meet </a:t>
            </a:r>
            <a:r>
              <a:rPr lang="en-US" dirty="0" err="1" smtClean="0">
                <a:solidFill>
                  <a:schemeClr val="bg2">
                    <a:lumMod val="10000"/>
                  </a:schemeClr>
                </a:solidFill>
              </a:rPr>
              <a:t>drupal</a:t>
            </a:r>
            <a:r>
              <a:rPr lang="en-US" sz="3600" dirty="0" smtClean="0">
                <a:solidFill>
                  <a:schemeClr val="bg2">
                    <a:lumMod val="10000"/>
                  </a:schemeClr>
                </a:solidFill>
              </a:rPr>
              <a:t/>
            </a:r>
            <a:br>
              <a:rPr lang="en-US" sz="3600" dirty="0" smtClean="0">
                <a:solidFill>
                  <a:schemeClr val="bg2">
                    <a:lumMod val="10000"/>
                  </a:schemeClr>
                </a:solidFill>
              </a:rPr>
            </a:br>
            <a:endParaRPr lang="en-US" dirty="0">
              <a:solidFill>
                <a:schemeClr val="bg2">
                  <a:lumMod val="10000"/>
                </a:schemeClr>
              </a:solidFill>
            </a:endParaRPr>
          </a:p>
        </p:txBody>
      </p:sp>
      <p:sp>
        <p:nvSpPr>
          <p:cNvPr id="3" name="Rectangle 2"/>
          <p:cNvSpPr>
            <a:spLocks noGrp="1"/>
          </p:cNvSpPr>
          <p:nvPr>
            <p:ph type="subTitle" idx="1"/>
          </p:nvPr>
        </p:nvSpPr>
        <p:spPr/>
        <p:txBody>
          <a:bodyPr>
            <a:normAutofit fontScale="92500" lnSpcReduction="20000"/>
          </a:bodyPr>
          <a:lstStyle/>
          <a:p>
            <a:r>
              <a:rPr lang="en-US" dirty="0" smtClean="0"/>
              <a:t/>
            </a:r>
            <a:br>
              <a:rPr lang="en-US" dirty="0" smtClean="0"/>
            </a:br>
            <a:r>
              <a:rPr lang="en-US" dirty="0" smtClean="0"/>
              <a:t>by : </a:t>
            </a:r>
            <a:r>
              <a:rPr lang="en-US" dirty="0" err="1" smtClean="0"/>
              <a:t>GemDev</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solidFill>
                  <a:schemeClr val="bg2">
                    <a:lumMod val="10000"/>
                  </a:schemeClr>
                </a:solidFill>
              </a:rPr>
              <a:t>Some </a:t>
            </a:r>
            <a:r>
              <a:rPr lang="en-US" dirty="0" smtClean="0">
                <a:solidFill>
                  <a:schemeClr val="bg2">
                    <a:lumMod val="10000"/>
                  </a:schemeClr>
                </a:solidFill>
              </a:rPr>
              <a:t> of the Most Influential Women on the Web? </a:t>
            </a:r>
            <a:endParaRPr lang="en-US" dirty="0">
              <a:solidFill>
                <a:schemeClr val="bg2">
                  <a:lumMod val="10000"/>
                </a:schemeClr>
              </a:solidFill>
            </a:endParaRPr>
          </a:p>
        </p:txBody>
      </p:sp>
      <p:pic>
        <p:nvPicPr>
          <p:cNvPr id="5" name="Content Placeholder 4" descr="book.png"/>
          <p:cNvPicPr>
            <a:picLocks noGrp="1" noChangeAspect="1"/>
          </p:cNvPicPr>
          <p:nvPr>
            <p:ph sz="quarter" idx="2"/>
          </p:nvPr>
        </p:nvPicPr>
        <p:blipFill>
          <a:blip r:embed="rId3" cstate="print">
            <a:duotone>
              <a:schemeClr val="bg2">
                <a:shade val="45000"/>
                <a:satMod val="135000"/>
              </a:schemeClr>
              <a:prstClr val="white"/>
            </a:duotone>
            <a:lum bright="2000" contrast="-11000"/>
          </a:blip>
          <a:stretch>
            <a:fillRect/>
          </a:stretch>
        </p:blipFill>
        <p:spPr>
          <a:xfrm>
            <a:off x="4495800" y="1600200"/>
            <a:ext cx="4387850" cy="4800600"/>
          </a:xfrm>
          <a:ln w="50800" cmpd="dbl">
            <a:solidFill>
              <a:schemeClr val="accent2">
                <a:lumMod val="75000"/>
              </a:schemeClr>
            </a:solidFill>
          </a:ln>
        </p:spPr>
      </p:pic>
      <p:sp>
        <p:nvSpPr>
          <p:cNvPr id="10" name="Content Placeholder 9"/>
          <p:cNvSpPr>
            <a:spLocks noGrp="1"/>
          </p:cNvSpPr>
          <p:nvPr>
            <p:ph sz="quarter" idx="1"/>
          </p:nvPr>
        </p:nvSpPr>
        <p:spPr/>
        <p:txBody>
          <a:bodyPr>
            <a:normAutofit lnSpcReduction="10000"/>
          </a:bodyPr>
          <a:lstStyle/>
          <a:p>
            <a:pPr marL="0" indent="0">
              <a:buNone/>
            </a:pPr>
            <a:r>
              <a:rPr lang="en-US" b="1" dirty="0" err="1" smtClean="0">
                <a:solidFill>
                  <a:srgbClr val="0070C0"/>
                </a:solidFill>
              </a:rPr>
              <a:t>Rashmi</a:t>
            </a:r>
            <a:r>
              <a:rPr lang="en-US" b="1" dirty="0" smtClean="0">
                <a:solidFill>
                  <a:srgbClr val="0070C0"/>
                </a:solidFill>
              </a:rPr>
              <a:t> </a:t>
            </a:r>
            <a:r>
              <a:rPr lang="en-US" b="1" dirty="0" err="1" smtClean="0">
                <a:solidFill>
                  <a:srgbClr val="0070C0"/>
                </a:solidFill>
              </a:rPr>
              <a:t>Sinha</a:t>
            </a:r>
            <a:r>
              <a:rPr lang="en-US" dirty="0" smtClean="0"/>
              <a:t>-Founder of </a:t>
            </a:r>
            <a:r>
              <a:rPr lang="en-US" dirty="0" err="1" smtClean="0"/>
              <a:t>Slideshare</a:t>
            </a:r>
            <a:endParaRPr lang="en-US" dirty="0" smtClean="0"/>
          </a:p>
          <a:p>
            <a:pPr marL="0" indent="0">
              <a:buNone/>
            </a:pPr>
            <a:r>
              <a:rPr lang="en-US" b="1" dirty="0" smtClean="0">
                <a:solidFill>
                  <a:srgbClr val="0070C0"/>
                </a:solidFill>
              </a:rPr>
              <a:t>Angie Byron</a:t>
            </a:r>
            <a:r>
              <a:rPr lang="en-US" dirty="0" smtClean="0"/>
              <a:t>-Founder of Drupal </a:t>
            </a:r>
            <a:r>
              <a:rPr lang="en-US" dirty="0" err="1" smtClean="0"/>
              <a:t>Chix</a:t>
            </a:r>
            <a:endParaRPr lang="en-US" dirty="0" smtClean="0"/>
          </a:p>
          <a:p>
            <a:pPr marL="0" indent="0">
              <a:buNone/>
            </a:pPr>
            <a:r>
              <a:rPr lang="en-US" b="1" dirty="0" smtClean="0">
                <a:solidFill>
                  <a:srgbClr val="0070C0"/>
                </a:solidFill>
              </a:rPr>
              <a:t>Marissa Mayer</a:t>
            </a:r>
            <a:r>
              <a:rPr lang="en-US" dirty="0" smtClean="0"/>
              <a:t>-Google VP for search products and User experience</a:t>
            </a:r>
          </a:p>
          <a:p>
            <a:pPr marL="0" indent="0">
              <a:buNone/>
            </a:pPr>
            <a:r>
              <a:rPr lang="en-US" b="1" dirty="0" err="1" smtClean="0">
                <a:solidFill>
                  <a:srgbClr val="0070C0"/>
                </a:solidFill>
              </a:rPr>
              <a:t>Kaliya</a:t>
            </a:r>
            <a:r>
              <a:rPr lang="en-US" b="1" dirty="0" smtClean="0">
                <a:solidFill>
                  <a:srgbClr val="0070C0"/>
                </a:solidFill>
              </a:rPr>
              <a:t> Hamlin</a:t>
            </a:r>
            <a:r>
              <a:rPr lang="en-US" dirty="0" smtClean="0"/>
              <a:t>-Evangelist for Open Id community</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216" y="1604554"/>
            <a:ext cx="2268583" cy="25665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1589567"/>
            <a:ext cx="2101850" cy="25814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474" y="4181691"/>
            <a:ext cx="2453769" cy="221910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8243" y="4181691"/>
            <a:ext cx="1905000" cy="2229742"/>
          </a:xfrm>
          <a:prstGeom prst="rect">
            <a:avLst/>
          </a:prstGeom>
        </p:spPr>
      </p:pic>
    </p:spTree>
    <p:extLst>
      <p:ext uri="{BB962C8B-B14F-4D97-AF65-F5344CB8AC3E}">
        <p14:creationId xmlns:p14="http://schemas.microsoft.com/office/powerpoint/2010/main" val="324619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304800"/>
            <a:ext cx="8153400" cy="990600"/>
          </a:xfrm>
        </p:spPr>
        <p:txBody>
          <a:bodyPr>
            <a:normAutofit fontScale="90000"/>
          </a:bodyPr>
          <a:lstStyle/>
          <a:p>
            <a:r>
              <a:rPr lang="en-US" dirty="0" smtClean="0">
                <a:solidFill>
                  <a:schemeClr val="bg2">
                    <a:lumMod val="10000"/>
                  </a:schemeClr>
                </a:solidFill>
              </a:rPr>
              <a:t>Meet the Female Geek Leaders in the Philippines</a:t>
            </a:r>
            <a:endParaRPr lang="en-US" dirty="0">
              <a:solidFill>
                <a:schemeClr val="bg2">
                  <a:lumMod val="10000"/>
                </a:schemeClr>
              </a:solidFill>
            </a:endParaRPr>
          </a:p>
        </p:txBody>
      </p:sp>
      <p:pic>
        <p:nvPicPr>
          <p:cNvPr id="5" name="Content Placeholder 4" descr="book.png"/>
          <p:cNvPicPr>
            <a:picLocks noGrp="1" noChangeAspect="1"/>
          </p:cNvPicPr>
          <p:nvPr>
            <p:ph sz="quarter" idx="2"/>
          </p:nvPr>
        </p:nvPicPr>
        <p:blipFill>
          <a:blip r:embed="rId3" cstate="print">
            <a:duotone>
              <a:schemeClr val="bg2">
                <a:shade val="45000"/>
                <a:satMod val="135000"/>
              </a:schemeClr>
              <a:prstClr val="white"/>
            </a:duotone>
            <a:lum bright="2000" contrast="-11000"/>
          </a:blip>
          <a:stretch>
            <a:fillRect/>
          </a:stretch>
        </p:blipFill>
        <p:spPr>
          <a:xfrm>
            <a:off x="4495800" y="1600200"/>
            <a:ext cx="4387850" cy="4800600"/>
          </a:xfrm>
          <a:ln w="50800" cmpd="dbl">
            <a:solidFill>
              <a:schemeClr val="accent2">
                <a:lumMod val="75000"/>
              </a:schemeClr>
            </a:solidFill>
          </a:ln>
        </p:spPr>
      </p:pic>
      <p:sp>
        <p:nvSpPr>
          <p:cNvPr id="10" name="Content Placeholder 9"/>
          <p:cNvSpPr>
            <a:spLocks noGrp="1"/>
          </p:cNvSpPr>
          <p:nvPr>
            <p:ph sz="quarter" idx="1"/>
          </p:nvPr>
        </p:nvSpPr>
        <p:spPr/>
        <p:txBody>
          <a:bodyPr>
            <a:normAutofit lnSpcReduction="10000"/>
          </a:bodyPr>
          <a:lstStyle/>
          <a:p>
            <a:pPr marL="0" indent="0">
              <a:buNone/>
            </a:pPr>
            <a:r>
              <a:rPr lang="en-US" dirty="0" smtClean="0"/>
              <a:t>Aileen Apollo-Google</a:t>
            </a:r>
          </a:p>
          <a:p>
            <a:pPr marL="0" indent="0">
              <a:buNone/>
            </a:pPr>
            <a:r>
              <a:rPr lang="en-US" dirty="0" smtClean="0"/>
              <a:t>Ann tan </a:t>
            </a:r>
            <a:r>
              <a:rPr lang="en-US" dirty="0" err="1"/>
              <a:t>P</a:t>
            </a:r>
            <a:r>
              <a:rPr lang="en-US" dirty="0" err="1" smtClean="0"/>
              <a:t>ohlman</a:t>
            </a:r>
            <a:r>
              <a:rPr lang="en-US" dirty="0" smtClean="0"/>
              <a:t>-Python Users group</a:t>
            </a:r>
          </a:p>
          <a:p>
            <a:pPr marL="0" indent="0">
              <a:buNone/>
            </a:pPr>
            <a:r>
              <a:rPr lang="en-US" dirty="0" smtClean="0"/>
              <a:t>Gem </a:t>
            </a:r>
            <a:r>
              <a:rPr lang="en-US" dirty="0" err="1" smtClean="0"/>
              <a:t>Devanadera</a:t>
            </a:r>
            <a:r>
              <a:rPr lang="en-US" dirty="0" smtClean="0"/>
              <a:t>-Philippine Drupal Users Group</a:t>
            </a:r>
          </a:p>
          <a:p>
            <a:pPr marL="0" indent="0">
              <a:buNone/>
            </a:pPr>
            <a:r>
              <a:rPr lang="en-US" dirty="0" smtClean="0"/>
              <a:t>Cherrie Ann Domingo-PHP users group</a:t>
            </a:r>
          </a:p>
          <a:p>
            <a:pPr marL="0" indent="0">
              <a:buNone/>
            </a:pPr>
            <a:r>
              <a:rPr lang="en-US" dirty="0" smtClean="0"/>
              <a:t>Florida Ortiz-Developers Connect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304" y="1600200"/>
            <a:ext cx="1920401" cy="16524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193050"/>
            <a:ext cx="1760138" cy="137326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1" y="4591371"/>
            <a:ext cx="2133599" cy="160019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6452" y="4668366"/>
            <a:ext cx="2260600" cy="150706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1178" y="3137606"/>
            <a:ext cx="2491822" cy="141582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159" y="1619250"/>
            <a:ext cx="2076727" cy="1524000"/>
          </a:xfrm>
          <a:prstGeom prst="rect">
            <a:avLst/>
          </a:prstGeom>
        </p:spPr>
      </p:pic>
    </p:spTree>
    <p:extLst>
      <p:ext uri="{BB962C8B-B14F-4D97-AF65-F5344CB8AC3E}">
        <p14:creationId xmlns:p14="http://schemas.microsoft.com/office/powerpoint/2010/main" val="341865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solidFill>
                  <a:schemeClr val="tx2">
                    <a:lumMod val="50000"/>
                  </a:schemeClr>
                </a:solidFill>
              </a:rPr>
              <a:t>How then the Geek females in the Philippines get to know Drupal?</a:t>
            </a:r>
            <a:endParaRPr lang="en-US" dirty="0">
              <a:solidFill>
                <a:schemeClr val="tx2">
                  <a:lumMod val="50000"/>
                </a:schemeClr>
              </a:solidFill>
            </a:endParaRPr>
          </a:p>
        </p:txBody>
      </p:sp>
      <p:sp>
        <p:nvSpPr>
          <p:cNvPr id="3" name="Rectangle 2"/>
          <p:cNvSpPr>
            <a:spLocks noGrp="1"/>
          </p:cNvSpPr>
          <p:nvPr>
            <p:ph sz="quarter" idx="1"/>
          </p:nvPr>
        </p:nvSpPr>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Python, </a:t>
            </a:r>
            <a:r>
              <a:rPr lang="en-US" dirty="0" err="1" smtClean="0"/>
              <a:t>Php</a:t>
            </a:r>
            <a:r>
              <a:rPr lang="en-US" dirty="0" smtClean="0"/>
              <a:t>, Ruby on rails, Drupal, Joomla- Despite of the differences with the programming language that we use , as a community we help each other by supporting one another in different aspects, </a:t>
            </a:r>
            <a:r>
              <a:rPr lang="en-US" dirty="0"/>
              <a:t>t</a:t>
            </a:r>
            <a:r>
              <a:rPr lang="en-US" dirty="0" smtClean="0"/>
              <a:t>hrough meet ups, events, gathering and social meetings, or parties, we learned that it is better to collaborate than compete with each other. </a:t>
            </a:r>
            <a:endParaRPr lang="en-US" dirty="0"/>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marL="0" indent="0">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10000"/>
                  </a:schemeClr>
                </a:solidFill>
              </a:rPr>
              <a:t>In what ways we do help each other?</a:t>
            </a:r>
            <a:endParaRPr lang="en-US" dirty="0">
              <a:solidFill>
                <a:schemeClr val="bg2">
                  <a:lumMod val="10000"/>
                </a:schemeClr>
              </a:solidFill>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By promoting one another. How?</a:t>
            </a:r>
            <a:endParaRPr lang="en-US" dirty="0" smtClean="0"/>
          </a:p>
          <a:p>
            <a:pPr marL="365760" lvl="1" indent="0">
              <a:buNone/>
            </a:pPr>
            <a:r>
              <a:rPr lang="en-US" dirty="0" smtClean="0"/>
              <a:t>Through social medias announcement ,promotions and advertisement using (</a:t>
            </a:r>
            <a:r>
              <a:rPr lang="en-US" dirty="0" err="1" smtClean="0"/>
              <a:t>twitter,fb,google</a:t>
            </a:r>
            <a:r>
              <a:rPr lang="en-US" dirty="0" smtClean="0"/>
              <a:t> plus)</a:t>
            </a:r>
            <a:endParaRPr lang="en-US" dirty="0" smtClean="0"/>
          </a:p>
          <a:p>
            <a:pPr marL="365760" lvl="1" indent="0">
              <a:buNone/>
            </a:pPr>
            <a:r>
              <a:rPr lang="en-US" dirty="0" smtClean="0"/>
              <a:t>By supporting one another. How</a:t>
            </a:r>
            <a:r>
              <a:rPr lang="en-US" dirty="0" smtClean="0"/>
              <a:t>?</a:t>
            </a:r>
          </a:p>
          <a:p>
            <a:pPr marL="365760" lvl="1" indent="0">
              <a:buNone/>
            </a:pPr>
            <a:r>
              <a:rPr lang="en-US" dirty="0"/>
              <a:t> </a:t>
            </a:r>
            <a:r>
              <a:rPr lang="en-US" dirty="0" smtClean="0"/>
              <a:t>Through sending out some sponsorships from our own community, providing speakers to one another , blogging every events we have with them .</a:t>
            </a:r>
            <a:r>
              <a:rPr lang="en-US" dirty="0" smtClean="0"/>
              <a:t> </a:t>
            </a:r>
            <a:endParaRPr lang="en-US" dirty="0" smtClean="0"/>
          </a:p>
          <a:p>
            <a:pPr marL="365760" lvl="1" indent="0">
              <a:buNone/>
            </a:pPr>
            <a:r>
              <a:rPr lang="en-US" dirty="0"/>
              <a:t> </a:t>
            </a:r>
            <a:r>
              <a:rPr lang="en-US" dirty="0" smtClean="0"/>
              <a:t>By collaborating to </a:t>
            </a:r>
            <a:r>
              <a:rPr lang="en-US" dirty="0" err="1" smtClean="0"/>
              <a:t>ane</a:t>
            </a:r>
            <a:r>
              <a:rPr lang="en-US" dirty="0" smtClean="0"/>
              <a:t> another. How?</a:t>
            </a:r>
            <a:endParaRPr lang="en-US" dirty="0"/>
          </a:p>
          <a:p>
            <a:pPr marL="365760" lvl="1" indent="0">
              <a:buNone/>
            </a:pPr>
            <a:r>
              <a:rPr lang="en-US" dirty="0" smtClean="0"/>
              <a:t> through meet ups, social gatherings, events.</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10000"/>
                  </a:schemeClr>
                </a:solidFill>
              </a:rPr>
              <a:t>Philippine Drupal Users Group since </a:t>
            </a:r>
            <a:endParaRPr lang="en-US" dirty="0">
              <a:solidFill>
                <a:schemeClr val="bg2">
                  <a:lumMod val="10000"/>
                </a:schemeClr>
              </a:solidFill>
            </a:endParaRPr>
          </a:p>
        </p:txBody>
      </p:sp>
      <p:sp>
        <p:nvSpPr>
          <p:cNvPr id="3" name="Content Placeholder 2"/>
          <p:cNvSpPr>
            <a:spLocks noGrp="1"/>
          </p:cNvSpPr>
          <p:nvPr>
            <p:ph sz="quarter" idx="1"/>
          </p:nvPr>
        </p:nvSpPr>
        <p:spPr/>
        <p:txBody>
          <a:bodyPr>
            <a:normAutofit lnSpcReduction="10000"/>
          </a:bodyPr>
          <a:lstStyle/>
          <a:p>
            <a:pPr marL="365760" lvl="1" indent="0">
              <a:buNone/>
            </a:pPr>
            <a:r>
              <a:rPr lang="en-US" dirty="0" smtClean="0"/>
              <a:t>Started from the year 2009 up to 2013</a:t>
            </a:r>
          </a:p>
          <a:p>
            <a:pPr marL="365760" lvl="1" indent="0">
              <a:buNone/>
            </a:pPr>
            <a:r>
              <a:rPr lang="en-US" dirty="0" smtClean="0"/>
              <a:t>PHDUG was known for becoming one of those non-profit org in terms of advocating individuals in different universities in the Philippines. </a:t>
            </a:r>
          </a:p>
          <a:p>
            <a:pPr marL="365760" lvl="1" indent="0">
              <a:buNone/>
            </a:pPr>
            <a:r>
              <a:rPr lang="en-US" dirty="0" smtClean="0"/>
              <a:t>For the awareness of using  open source software as a platform to all individuals:</a:t>
            </a:r>
          </a:p>
          <a:p>
            <a:pPr marL="365760" lvl="1" indent="0">
              <a:buNone/>
            </a:pPr>
            <a:r>
              <a:rPr lang="en-US" dirty="0"/>
              <a:t>T</a:t>
            </a:r>
            <a:r>
              <a:rPr lang="en-US" dirty="0" smtClean="0"/>
              <a:t>o inspire people and promote team works through continues planning and organizing of events and to be active in participating in the community .</a:t>
            </a:r>
          </a:p>
        </p:txBody>
      </p:sp>
    </p:spTree>
    <p:extLst>
      <p:ext uri="{BB962C8B-B14F-4D97-AF65-F5344CB8AC3E}">
        <p14:creationId xmlns:p14="http://schemas.microsoft.com/office/powerpoint/2010/main" val="161936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bg2">
                    <a:lumMod val="10000"/>
                  </a:schemeClr>
                </a:solidFill>
              </a:rPr>
              <a:t>Geek Female Roles in the PHDUG community?</a:t>
            </a:r>
            <a:br>
              <a:rPr lang="en-US" dirty="0" smtClean="0">
                <a:solidFill>
                  <a:schemeClr val="bg2">
                    <a:lumMod val="10000"/>
                  </a:schemeClr>
                </a:solidFill>
              </a:rPr>
            </a:br>
            <a:endParaRPr lang="en-US" dirty="0">
              <a:solidFill>
                <a:schemeClr val="bg2">
                  <a:lumMod val="10000"/>
                </a:schemeClr>
              </a:solidFill>
            </a:endParaRPr>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031644" y="4495798"/>
            <a:ext cx="2850395" cy="208298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906" y="1752600"/>
            <a:ext cx="3010652" cy="2895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7558" y="1759131"/>
            <a:ext cx="2954481" cy="27366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907" y="4495799"/>
            <a:ext cx="3114738" cy="2082981"/>
          </a:xfrm>
          <a:prstGeom prst="rect">
            <a:avLst/>
          </a:prstGeom>
        </p:spPr>
      </p:pic>
    </p:spTree>
    <p:extLst>
      <p:ext uri="{BB962C8B-B14F-4D97-AF65-F5344CB8AC3E}">
        <p14:creationId xmlns:p14="http://schemas.microsoft.com/office/powerpoint/2010/main" val="288246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bg2">
                    <a:lumMod val="10000"/>
                  </a:schemeClr>
                </a:solidFill>
              </a:rPr>
              <a:t>Their vital role in PHDUG</a:t>
            </a:r>
            <a:br>
              <a:rPr lang="en-US" dirty="0" smtClean="0">
                <a:solidFill>
                  <a:schemeClr val="bg2">
                    <a:lumMod val="10000"/>
                  </a:schemeClr>
                </a:solidFill>
              </a:rPr>
            </a:br>
            <a:endParaRPr lang="en-US" dirty="0">
              <a:solidFill>
                <a:schemeClr val="bg2">
                  <a:lumMod val="10000"/>
                </a:schemeClr>
              </a:solidFill>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Female Geeks help out with the organizing of the event. And helps Blogging of the events.</a:t>
            </a:r>
          </a:p>
          <a:p>
            <a:pPr marL="0" indent="0">
              <a:buNone/>
            </a:pPr>
            <a:r>
              <a:rPr lang="en-US" dirty="0" smtClean="0"/>
              <a:t>Markets and advertise our groups to different organization and school events.</a:t>
            </a:r>
          </a:p>
          <a:p>
            <a:pPr marL="0" indent="0">
              <a:buNone/>
            </a:pPr>
            <a:r>
              <a:rPr lang="en-US" dirty="0" smtClean="0"/>
              <a:t>Network connections.</a:t>
            </a:r>
          </a:p>
          <a:p>
            <a:pPr marL="0" indent="0">
              <a:buNone/>
            </a:pPr>
            <a:r>
              <a:rPr lang="en-US" dirty="0" smtClean="0"/>
              <a:t>Some geek girls are also mothers that is why they understand deeply the emotion between individuals specifically to young volunteers</a:t>
            </a:r>
          </a:p>
          <a:p>
            <a:pPr marL="0" indent="0">
              <a:buNone/>
            </a:pPr>
            <a:r>
              <a:rPr lang="en-US" dirty="0" smtClean="0"/>
              <a:t>They help in financial management for the group in terms of budgeting</a:t>
            </a:r>
          </a:p>
          <a:p>
            <a:endParaRPr lang="en-US" dirty="0" smtClean="0"/>
          </a:p>
          <a:p>
            <a:endParaRPr lang="en-US" dirty="0"/>
          </a:p>
        </p:txBody>
      </p:sp>
    </p:spTree>
    <p:extLst>
      <p:ext uri="{BB962C8B-B14F-4D97-AF65-F5344CB8AC3E}">
        <p14:creationId xmlns:p14="http://schemas.microsoft.com/office/powerpoint/2010/main" val="135762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76943" y="1600200"/>
            <a:ext cx="2814828" cy="2814828"/>
          </a:xfrm>
        </p:spPr>
      </p:pic>
      <p:sp>
        <p:nvSpPr>
          <p:cNvPr id="4" name="Title 3"/>
          <p:cNvSpPr>
            <a:spLocks noGrp="1"/>
          </p:cNvSpPr>
          <p:nvPr>
            <p:ph type="title"/>
          </p:nvPr>
        </p:nvSpPr>
        <p:spPr>
          <a:xfrm>
            <a:off x="609600" y="273050"/>
            <a:ext cx="8153400" cy="946150"/>
          </a:xfrm>
        </p:spPr>
        <p:txBody>
          <a:bodyPr>
            <a:normAutofit fontScale="90000"/>
          </a:bodyPr>
          <a:lstStyle/>
          <a:p>
            <a:r>
              <a:rPr lang="en-US" dirty="0" smtClean="0">
                <a:solidFill>
                  <a:schemeClr val="bg2">
                    <a:lumMod val="10000"/>
                  </a:schemeClr>
                </a:solidFill>
              </a:rPr>
              <a:t>Common Problems being encountered By geek girls leaders in the Philippines</a:t>
            </a:r>
            <a:endParaRPr lang="en-US" dirty="0">
              <a:solidFill>
                <a:schemeClr val="bg2">
                  <a:lumMod val="1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010" y="1600199"/>
            <a:ext cx="2231789" cy="22317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799" y="1600199"/>
            <a:ext cx="2988129" cy="29881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 y="4566557"/>
            <a:ext cx="2782171" cy="19034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1770" y="3456224"/>
            <a:ext cx="2301130" cy="191760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6186" y="5308688"/>
            <a:ext cx="2425014" cy="116134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6785" y="4588329"/>
            <a:ext cx="2524338" cy="1868088"/>
          </a:xfrm>
          <a:prstGeom prst="rect">
            <a:avLst/>
          </a:prstGeom>
        </p:spPr>
      </p:pic>
    </p:spTree>
    <p:extLst>
      <p:ext uri="{BB962C8B-B14F-4D97-AF65-F5344CB8AC3E}">
        <p14:creationId xmlns:p14="http://schemas.microsoft.com/office/powerpoint/2010/main" val="218395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best way to do to overcome this? </a:t>
            </a:r>
            <a:endParaRPr lang="en-US" dirty="0"/>
          </a:p>
        </p:txBody>
      </p:sp>
      <p:sp>
        <p:nvSpPr>
          <p:cNvPr id="3" name="Content Placeholder 2"/>
          <p:cNvSpPr>
            <a:spLocks noGrp="1"/>
          </p:cNvSpPr>
          <p:nvPr>
            <p:ph sz="quarter" idx="1"/>
          </p:nvPr>
        </p:nvSpPr>
        <p:spPr/>
        <p:txBody>
          <a:bodyPr/>
          <a:lstStyle/>
          <a:p>
            <a:pPr marL="0" indent="0">
              <a:buNone/>
            </a:pPr>
            <a:r>
              <a:rPr lang="en-US" b="1" dirty="0" smtClean="0">
                <a:solidFill>
                  <a:srgbClr val="0070C0"/>
                </a:solidFill>
                <a:latin typeface="Arial Narrow" panose="020B0606020202030204" pitchFamily="34" charset="0"/>
              </a:rPr>
              <a:t>The 4 ways of Openness:</a:t>
            </a:r>
          </a:p>
          <a:p>
            <a:pPr marL="0" indent="0">
              <a:buNone/>
            </a:pPr>
            <a:r>
              <a:rPr lang="en-US" b="1" dirty="0" smtClean="0">
                <a:solidFill>
                  <a:srgbClr val="0070C0"/>
                </a:solidFill>
                <a:latin typeface="Arial Narrow" panose="020B0606020202030204" pitchFamily="34" charset="0"/>
              </a:rPr>
              <a:t>Open Communications for everyone.</a:t>
            </a:r>
          </a:p>
          <a:p>
            <a:pPr marL="0" indent="0">
              <a:buNone/>
            </a:pPr>
            <a:endParaRPr lang="en-US" b="1" dirty="0" smtClean="0">
              <a:solidFill>
                <a:srgbClr val="0070C0"/>
              </a:solidFill>
              <a:latin typeface="Arial Narrow" panose="020B060602020203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154270"/>
            <a:ext cx="4495800" cy="2983096"/>
          </a:xfrm>
          <a:prstGeom prst="rect">
            <a:avLst/>
          </a:prstGeom>
        </p:spPr>
      </p:pic>
    </p:spTree>
    <p:extLst>
      <p:ext uri="{BB962C8B-B14F-4D97-AF65-F5344CB8AC3E}">
        <p14:creationId xmlns:p14="http://schemas.microsoft.com/office/powerpoint/2010/main" val="260137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 Corrections!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1297" y="1600200"/>
            <a:ext cx="7681722" cy="3886200"/>
          </a:xfrm>
        </p:spPr>
      </p:pic>
    </p:spTree>
    <p:extLst>
      <p:ext uri="{BB962C8B-B14F-4D97-AF65-F5344CB8AC3E}">
        <p14:creationId xmlns:p14="http://schemas.microsoft.com/office/powerpoint/2010/main" val="210284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solidFill>
                  <a:schemeClr val="bg2">
                    <a:lumMod val="10000"/>
                  </a:schemeClr>
                </a:solidFill>
              </a:rPr>
              <a:t>Who Am </a:t>
            </a:r>
            <a:r>
              <a:rPr lang="en-US" dirty="0" err="1" smtClean="0">
                <a:solidFill>
                  <a:schemeClr val="bg2">
                    <a:lumMod val="10000"/>
                  </a:schemeClr>
                </a:solidFill>
              </a:rPr>
              <a:t>i</a:t>
            </a:r>
            <a:r>
              <a:rPr lang="en-US" dirty="0" smtClean="0">
                <a:solidFill>
                  <a:schemeClr val="bg2">
                    <a:lumMod val="10000"/>
                  </a:schemeClr>
                </a:solidFill>
              </a:rPr>
              <a:t>?</a:t>
            </a:r>
            <a:endParaRPr lang="en-US" dirty="0">
              <a:solidFill>
                <a:schemeClr val="bg2">
                  <a:lumMod val="10000"/>
                </a:schemeClr>
              </a:solidFill>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599" y="1752600"/>
            <a:ext cx="4235301" cy="4572000"/>
          </a:xfrm>
          <a:ln w="19050" cmpd="dbl">
            <a:solidFill>
              <a:schemeClr val="accent2">
                <a:lumMod val="75000"/>
              </a:schemeClr>
            </a:solidFill>
          </a:ln>
        </p:spPr>
      </p:pic>
      <p:sp>
        <p:nvSpPr>
          <p:cNvPr id="9" name="Content Placeholder 8"/>
          <p:cNvSpPr>
            <a:spLocks noGrp="1"/>
          </p:cNvSpPr>
          <p:nvPr>
            <p:ph sz="quarter" idx="2"/>
          </p:nvPr>
        </p:nvSpPr>
        <p:spPr>
          <a:xfrm>
            <a:off x="4844901" y="1752600"/>
            <a:ext cx="3886200" cy="4572000"/>
          </a:xfrm>
          <a:ln w="12700" cmpd="dbl">
            <a:solidFill>
              <a:schemeClr val="accent2">
                <a:lumMod val="75000"/>
              </a:schemeClr>
            </a:solidFill>
          </a:ln>
        </p:spPr>
        <p:txBody>
          <a:bodyPr>
            <a:normAutofit lnSpcReduction="10000"/>
          </a:bodyPr>
          <a:lstStyle/>
          <a:p>
            <a:r>
              <a:rPr lang="en-US" dirty="0" smtClean="0"/>
              <a:t>Drupal Developer/Client Support @Choc Chip Web Design </a:t>
            </a:r>
          </a:p>
          <a:p>
            <a:r>
              <a:rPr lang="en-US" dirty="0" smtClean="0"/>
              <a:t> Event organizer Philippine Drupal Users Group</a:t>
            </a:r>
          </a:p>
          <a:p>
            <a:r>
              <a:rPr lang="en-US" dirty="0"/>
              <a:t> </a:t>
            </a:r>
            <a:r>
              <a:rPr lang="en-US" dirty="0" smtClean="0"/>
              <a:t>Founder of Philippine Geek Girls </a:t>
            </a:r>
          </a:p>
          <a:p>
            <a:r>
              <a:rPr lang="en-US" dirty="0"/>
              <a:t> </a:t>
            </a:r>
            <a:r>
              <a:rPr lang="en-US" dirty="0" smtClean="0"/>
              <a:t>Full time mom/wife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 a Change!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1600200"/>
            <a:ext cx="7242764" cy="4317492"/>
          </a:xfrm>
        </p:spPr>
      </p:pic>
    </p:spTree>
    <p:extLst>
      <p:ext uri="{BB962C8B-B14F-4D97-AF65-F5344CB8AC3E}">
        <p14:creationId xmlns:p14="http://schemas.microsoft.com/office/powerpoint/2010/main" val="139539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 New ideas!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677923"/>
            <a:ext cx="7848600" cy="5180077"/>
          </a:xfrm>
        </p:spPr>
      </p:pic>
    </p:spTree>
    <p:extLst>
      <p:ext uri="{BB962C8B-B14F-4D97-AF65-F5344CB8AC3E}">
        <p14:creationId xmlns:p14="http://schemas.microsoft.com/office/powerpoint/2010/main" val="1888679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66999" y="1790700"/>
            <a:ext cx="6248399" cy="4686300"/>
          </a:xfrm>
        </p:spPr>
      </p:pic>
      <p:sp>
        <p:nvSpPr>
          <p:cNvPr id="4" name="Title 3"/>
          <p:cNvSpPr>
            <a:spLocks noGrp="1"/>
          </p:cNvSpPr>
          <p:nvPr>
            <p:ph type="title"/>
          </p:nvPr>
        </p:nvSpPr>
        <p:spPr>
          <a:xfrm>
            <a:off x="609600" y="273050"/>
            <a:ext cx="8153400" cy="946150"/>
          </a:xfrm>
        </p:spPr>
        <p:txBody>
          <a:bodyPr>
            <a:normAutofit fontScale="90000"/>
          </a:bodyPr>
          <a:lstStyle/>
          <a:p>
            <a:r>
              <a:rPr lang="en-US" dirty="0" smtClean="0">
                <a:solidFill>
                  <a:schemeClr val="bg2">
                    <a:lumMod val="10000"/>
                  </a:schemeClr>
                </a:solidFill>
              </a:rPr>
              <a:t>This is how I manage to survive the Group after 2012!</a:t>
            </a:r>
            <a:endParaRPr lang="en-US" dirty="0">
              <a:solidFill>
                <a:schemeClr val="bg2">
                  <a:lumMod val="10000"/>
                </a:schemeClr>
              </a:solidFill>
            </a:endParaRPr>
          </a:p>
        </p:txBody>
      </p:sp>
    </p:spTree>
    <p:extLst>
      <p:ext uri="{BB962C8B-B14F-4D97-AF65-F5344CB8AC3E}">
        <p14:creationId xmlns:p14="http://schemas.microsoft.com/office/powerpoint/2010/main" val="207004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153400" cy="762000"/>
          </a:xfrm>
        </p:spPr>
        <p:txBody>
          <a:bodyPr>
            <a:normAutofit fontScale="90000"/>
          </a:bodyPr>
          <a:lstStyle/>
          <a:p>
            <a:r>
              <a:rPr lang="en-US" dirty="0" smtClean="0">
                <a:solidFill>
                  <a:schemeClr val="bg2">
                    <a:lumMod val="10000"/>
                  </a:schemeClr>
                </a:solidFill>
              </a:rPr>
              <a:t/>
            </a:r>
            <a:br>
              <a:rPr lang="en-US" dirty="0" smtClean="0">
                <a:solidFill>
                  <a:schemeClr val="bg2">
                    <a:lumMod val="10000"/>
                  </a:schemeClr>
                </a:solidFill>
              </a:rPr>
            </a:br>
            <a:r>
              <a:rPr lang="en-US" dirty="0" smtClean="0">
                <a:solidFill>
                  <a:schemeClr val="bg2">
                    <a:lumMod val="10000"/>
                  </a:schemeClr>
                </a:solidFill>
              </a:rPr>
              <a:t>Things that I learned and achieve after giving my best for the community of PHDUG!</a:t>
            </a:r>
            <a:endParaRPr lang="en-US" dirty="0">
              <a:solidFill>
                <a:schemeClr val="bg2">
                  <a:lumMod val="10000"/>
                </a:schemeClr>
              </a:solidFill>
            </a:endParaRP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628900" y="2432556"/>
            <a:ext cx="2552700" cy="183464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432556"/>
            <a:ext cx="3429000" cy="16822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4267200"/>
            <a:ext cx="3048000" cy="22830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59" y="2133599"/>
            <a:ext cx="2211141" cy="23929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2186" y="4341911"/>
            <a:ext cx="2429414" cy="24384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786" y="4341911"/>
            <a:ext cx="2438400" cy="2438400"/>
          </a:xfrm>
          <a:prstGeom prst="rect">
            <a:avLst/>
          </a:prstGeom>
        </p:spPr>
      </p:pic>
    </p:spTree>
    <p:extLst>
      <p:ext uri="{BB962C8B-B14F-4D97-AF65-F5344CB8AC3E}">
        <p14:creationId xmlns:p14="http://schemas.microsoft.com/office/powerpoint/2010/main" val="413419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3050"/>
            <a:ext cx="8153400" cy="946150"/>
          </a:xfrm>
        </p:spPr>
        <p:txBody>
          <a:bodyPr>
            <a:normAutofit fontScale="90000"/>
          </a:bodyPr>
          <a:lstStyle/>
          <a:p>
            <a:r>
              <a:rPr lang="en-US" dirty="0" smtClean="0">
                <a:solidFill>
                  <a:schemeClr val="bg2">
                    <a:lumMod val="10000"/>
                  </a:schemeClr>
                </a:solidFill>
              </a:rPr>
              <a:t>After all it is all About women’s world!</a:t>
            </a:r>
            <a:endParaRPr lang="en-US" dirty="0">
              <a:solidFill>
                <a:schemeClr val="bg2">
                  <a:lumMod val="10000"/>
                </a:schemeClr>
              </a:solidFill>
            </a:endParaRPr>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362200" y="1836864"/>
            <a:ext cx="6400800" cy="4251071"/>
          </a:xfrm>
        </p:spPr>
      </p:pic>
    </p:spTree>
    <p:extLst>
      <p:ext uri="{BB962C8B-B14F-4D97-AF65-F5344CB8AC3E}">
        <p14:creationId xmlns:p14="http://schemas.microsoft.com/office/powerpoint/2010/main" val="2212640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3050"/>
            <a:ext cx="8153400" cy="946150"/>
          </a:xfrm>
        </p:spPr>
        <p:txBody>
          <a:bodyPr>
            <a:normAutofit/>
          </a:bodyPr>
          <a:lstStyle/>
          <a:p>
            <a:r>
              <a:rPr lang="en-US" dirty="0" smtClean="0">
                <a:solidFill>
                  <a:schemeClr val="bg2">
                    <a:lumMod val="10000"/>
                  </a:schemeClr>
                </a:solidFill>
              </a:rPr>
              <a:t>How do you define Geek Ladies?</a:t>
            </a:r>
            <a:endParaRPr lang="en-US" dirty="0">
              <a:solidFill>
                <a:schemeClr val="bg2">
                  <a:lumMod val="10000"/>
                </a:schemeClr>
              </a:solidFill>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71800" y="1823384"/>
            <a:ext cx="5410200" cy="3943435"/>
          </a:xfrm>
        </p:spPr>
      </p:pic>
    </p:spTree>
    <p:extLst>
      <p:ext uri="{BB962C8B-B14F-4D97-AF65-F5344CB8AC3E}">
        <p14:creationId xmlns:p14="http://schemas.microsoft.com/office/powerpoint/2010/main" val="180534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PHDUG ‘Drupal ‘events in Manila !</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447800"/>
            <a:ext cx="2400300" cy="1600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581" y="3858014"/>
            <a:ext cx="2228093" cy="18403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343" y="1447469"/>
            <a:ext cx="2534278" cy="17879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11287"/>
            <a:ext cx="2533650" cy="25336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035" y="3079633"/>
            <a:ext cx="2117657" cy="16343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8621" y="1479433"/>
            <a:ext cx="1931716" cy="16132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1404" y="1275415"/>
            <a:ext cx="2230270" cy="25825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2991408"/>
            <a:ext cx="2398621" cy="142116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7227" y="5195394"/>
            <a:ext cx="2506760" cy="167117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7621" y="5337991"/>
            <a:ext cx="2254054" cy="152000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3343" y="3259242"/>
            <a:ext cx="2670256" cy="192758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27106" y="4692896"/>
            <a:ext cx="2146551" cy="2152040"/>
          </a:xfrm>
          <a:prstGeom prst="rect">
            <a:avLst/>
          </a:prstGeom>
        </p:spPr>
      </p:pic>
    </p:spTree>
    <p:extLst>
      <p:ext uri="{BB962C8B-B14F-4D97-AF65-F5344CB8AC3E}">
        <p14:creationId xmlns:p14="http://schemas.microsoft.com/office/powerpoint/2010/main" val="360383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more about Us!</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648" y="1752600"/>
            <a:ext cx="3984625" cy="132820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888" y="3080808"/>
            <a:ext cx="3948112" cy="230546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980765"/>
            <a:ext cx="3962400" cy="3877235"/>
          </a:xfrm>
          <a:prstGeom prst="rect">
            <a:avLst/>
          </a:prstGeom>
        </p:spPr>
      </p:pic>
    </p:spTree>
    <p:extLst>
      <p:ext uri="{BB962C8B-B14F-4D97-AF65-F5344CB8AC3E}">
        <p14:creationId xmlns:p14="http://schemas.microsoft.com/office/powerpoint/2010/main" val="3119022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3050"/>
            <a:ext cx="8153400" cy="946150"/>
          </a:xfrm>
        </p:spPr>
        <p:txBody>
          <a:bodyPr>
            <a:normAutofit fontScale="90000"/>
          </a:bodyPr>
          <a:lstStyle/>
          <a:p>
            <a:r>
              <a:rPr lang="en-US" dirty="0" smtClean="0">
                <a:solidFill>
                  <a:schemeClr val="bg2">
                    <a:lumMod val="10000"/>
                  </a:schemeClr>
                </a:solidFill>
              </a:rPr>
              <a:t>To know more about me and PHDUG (please feel free to check out website)</a:t>
            </a:r>
            <a:endParaRPr lang="en-US" dirty="0">
              <a:solidFill>
                <a:schemeClr val="bg2">
                  <a:lumMod val="10000"/>
                </a:schemeClr>
              </a:solidFill>
            </a:endParaRPr>
          </a:p>
        </p:txBody>
      </p:sp>
      <p:sp>
        <p:nvSpPr>
          <p:cNvPr id="2" name="Content Placeholder 1"/>
          <p:cNvSpPr>
            <a:spLocks noGrp="1"/>
          </p:cNvSpPr>
          <p:nvPr>
            <p:ph sz="quarter" idx="1"/>
          </p:nvPr>
        </p:nvSpPr>
        <p:spPr/>
        <p:txBody>
          <a:bodyPr>
            <a:normAutofit fontScale="62500" lnSpcReduction="20000"/>
          </a:bodyPr>
          <a:lstStyle/>
          <a:p>
            <a:pPr marL="0" indent="0">
              <a:buNone/>
            </a:pPr>
            <a:r>
              <a:rPr lang="en-US" dirty="0" smtClean="0"/>
              <a:t>-www.drupalcampmanila.com</a:t>
            </a:r>
          </a:p>
          <a:p>
            <a:pPr marL="0" indent="0">
              <a:buNone/>
            </a:pPr>
            <a:r>
              <a:rPr lang="en-US" dirty="0" smtClean="0"/>
              <a:t>Like us on Facebook - Philippine Drupal users group</a:t>
            </a:r>
          </a:p>
          <a:p>
            <a:pPr marL="0" indent="0">
              <a:buNone/>
            </a:pPr>
            <a:r>
              <a:rPr lang="en-US" dirty="0" smtClean="0"/>
              <a:t>- Like us on </a:t>
            </a:r>
            <a:r>
              <a:rPr lang="en-US" dirty="0" err="1" smtClean="0"/>
              <a:t>google</a:t>
            </a:r>
            <a:r>
              <a:rPr lang="en-US" dirty="0" smtClean="0"/>
              <a:t>+-Philippine Drupal users group</a:t>
            </a:r>
          </a:p>
          <a:p>
            <a:pPr marL="0" indent="0">
              <a:buNone/>
            </a:pPr>
            <a:r>
              <a:rPr lang="en-US" dirty="0" smtClean="0"/>
              <a:t>Email : </a:t>
            </a:r>
            <a:r>
              <a:rPr lang="en-US" dirty="0" smtClean="0">
                <a:hlinkClick r:id="rId3"/>
              </a:rPr>
              <a:t>gemdevanadera@drupalph.org</a:t>
            </a:r>
            <a:endParaRPr lang="en-US" dirty="0" smtClean="0"/>
          </a:p>
          <a:p>
            <a:pPr marL="0" indent="0">
              <a:buNone/>
            </a:pPr>
            <a:r>
              <a:rPr lang="en-US" dirty="0" smtClean="0"/>
              <a:t>Company email: gemma@chocchip.com.au</a:t>
            </a:r>
          </a:p>
          <a:p>
            <a:pPr marL="0" indent="0">
              <a:buNone/>
            </a:pPr>
            <a:r>
              <a:rPr lang="en-US" dirty="0" smtClean="0"/>
              <a:t>Telephone : +632 -8042911</a:t>
            </a:r>
          </a:p>
          <a:p>
            <a:pPr marL="0" indent="0">
              <a:buNone/>
            </a:pPr>
            <a:r>
              <a:rPr lang="en-US" dirty="0" smtClean="0"/>
              <a:t>Mobile: +632-9154056431</a:t>
            </a:r>
          </a:p>
          <a:p>
            <a:pPr marL="0" indent="0">
              <a:buNone/>
            </a:pPr>
            <a:r>
              <a:rPr lang="en-US" dirty="0" smtClean="0"/>
              <a:t>Philippine Drupal Users Group has an upcoming event on Feb. 16, 2013 and we would like to invite anyone who are planning to go to Philippines by this month to come and check on our manila events.</a:t>
            </a:r>
          </a:p>
          <a:p>
            <a:endParaRPr lang="en-US" dirty="0"/>
          </a:p>
          <a:p>
            <a:pPr marL="0" indent="0">
              <a:buNone/>
            </a:pPr>
            <a:r>
              <a:rPr lang="en-US" dirty="0" smtClean="0"/>
              <a:t>Thank You! Mabuhay to </a:t>
            </a:r>
            <a:r>
              <a:rPr lang="en-US" dirty="0" err="1" smtClean="0"/>
              <a:t>DrupalCon</a:t>
            </a:r>
            <a:r>
              <a:rPr lang="en-US" dirty="0" smtClean="0"/>
              <a:t> Sydney 2013! More powers to all sponsors of this event , thanks to Linux Australia for the scholarship and to Drupal Association group and to all Organizers of this wonderful event .</a:t>
            </a:r>
          </a:p>
          <a:p>
            <a:endParaRPr lang="en-US" dirty="0"/>
          </a:p>
        </p:txBody>
      </p:sp>
    </p:spTree>
    <p:extLst>
      <p:ext uri="{BB962C8B-B14F-4D97-AF65-F5344CB8AC3E}">
        <p14:creationId xmlns:p14="http://schemas.microsoft.com/office/powerpoint/2010/main" val="367856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references of pictures and images are excerpted from this link:</a:t>
            </a:r>
            <a:endParaRPr lang="en-US" dirty="0"/>
          </a:p>
        </p:txBody>
      </p:sp>
      <p:sp>
        <p:nvSpPr>
          <p:cNvPr id="3" name="Content Placeholder 2"/>
          <p:cNvSpPr>
            <a:spLocks noGrp="1"/>
          </p:cNvSpPr>
          <p:nvPr>
            <p:ph sz="quarter" idx="1"/>
          </p:nvPr>
        </p:nvSpPr>
        <p:spPr/>
        <p:txBody>
          <a:bodyPr>
            <a:normAutofit fontScale="32500" lnSpcReduction="20000"/>
          </a:bodyPr>
          <a:lstStyle/>
          <a:p>
            <a:r>
              <a:rPr lang="en-US" u="sng" dirty="0">
                <a:hlinkClick r:id="rId2"/>
              </a:rPr>
              <a:t>http://www.google.com.ph/imgres?um=1&amp;hl=en&amp;sa=N&amp;tbo=d&amp;biw=1366&amp;bih=664&amp;tbm=isch&amp;tbnid=UW2naO8OkC2IJM:&amp;imgrefurl=http://www.getbracknell.co.uk/news/s/2066360_funding_crunch_axes_mental_health_charity&amp;docid=2warzO6-DnuRDM&amp;imgurl=http://m.gmgrd.co.uk/sbres/452.%2524plit/C_67_article_2066360_body_articleblock_0_bodyimage.jpg%253F24%25252F02%25252F2010%25252008%25253A48%25253A24%25253A612&amp;w=298&amp;h=298&amp;ei=WxL2UKXhOKSeiAe66YCYAw&amp;zoom=1&amp;iact=hc&amp;vpx=379&amp;vpy=91&amp;dur=23&amp;hovh=225&amp;hovw=225&amp;tx=121&amp;ty=120&amp;sig=110067581504820595908&amp;page=3&amp;tbnh=143&amp;tbnw=140&amp;start=54&amp;ndsp=27&amp;ved=1t:429,r:56,s:0,i:253-</a:t>
            </a:r>
            <a:r>
              <a:rPr lang="en-US" dirty="0"/>
              <a:t> lack of funding</a:t>
            </a:r>
          </a:p>
          <a:p>
            <a:r>
              <a:rPr lang="en-US" dirty="0"/>
              <a:t> </a:t>
            </a:r>
          </a:p>
          <a:p>
            <a:r>
              <a:rPr lang="en-US" dirty="0"/>
              <a:t>lack of support- </a:t>
            </a:r>
            <a:r>
              <a:rPr lang="en-US" u="sng" dirty="0">
                <a:hlinkClick r:id="rId3"/>
              </a:rPr>
              <a:t>http://www.flickr.com/photos/assbach/220318384/</a:t>
            </a:r>
            <a:endParaRPr lang="en-US" dirty="0"/>
          </a:p>
          <a:p>
            <a:r>
              <a:rPr lang="en-US" dirty="0"/>
              <a:t>misunderstanding- </a:t>
            </a:r>
            <a:r>
              <a:rPr lang="en-US" u="sng" dirty="0">
                <a:hlinkClick r:id="rId4"/>
              </a:rPr>
              <a:t>http://www.google.com.ph/imgres?um=1&amp;hl=en&amp;tbo=d&amp;biw=1366&amp;bih=664&amp;tbm=isch&amp;tbnid=D3CjJITC0Xz46M:&amp;imgrefurl=http://www.amaljyothibeats.com/a-slight-misunderstanding-behind-the-screen/&amp;docid=Gf9sfAQz4oqSOM&amp;imgurl=http://www.amaljyothibeats.com/wp-content/uploads/2011/01/istockphoto_10346133-3d-character-and-misunderstanding-they-have-conflict.jpg&amp;w=380&amp;h=380&amp;ei=jxX2ULj4HIyiiAfKu4HIBw&amp;zoom=1&amp;iact=hc&amp;vpx=1018&amp;vpy=307&amp;dur=1935&amp;hovh=225&amp;hovw=225&amp;tx=153&amp;ty=148&amp;sig=110067581504820595908&amp;page=2&amp;tbnh=145&amp;tbnw=154&amp;start=23&amp;ndsp=31&amp;ved=1t:429,r:29,s:0,i:234</a:t>
            </a:r>
            <a:endParaRPr lang="en-US" dirty="0"/>
          </a:p>
          <a:p>
            <a:r>
              <a:rPr lang="en-US" dirty="0"/>
              <a:t>Bossy women- </a:t>
            </a:r>
            <a:r>
              <a:rPr lang="en-US" u="sng" dirty="0">
                <a:hlinkClick r:id="rId5"/>
              </a:rPr>
              <a:t>http://www.sodahead.com/living/men-are-feisty-and-bossy-women-admirable/question-3208663/?link=ibaf&amp;q=&amp;imgurl=http://3.bp.blogspot.com/-6MH4NLaiz50/Tygs7yrPoZI/AAAAAAAAKGg/ZBz5EnWRzqk/s1600/bossy-woman.jpg</a:t>
            </a:r>
            <a:endParaRPr lang="en-US" dirty="0"/>
          </a:p>
          <a:p>
            <a:r>
              <a:rPr lang="en-US" dirty="0"/>
              <a:t> </a:t>
            </a:r>
          </a:p>
          <a:p>
            <a:r>
              <a:rPr lang="en-US" dirty="0"/>
              <a:t>Lack of </a:t>
            </a:r>
            <a:r>
              <a:rPr lang="en-US" dirty="0" err="1"/>
              <a:t>passiom</a:t>
            </a:r>
            <a:r>
              <a:rPr lang="en-US" dirty="0"/>
              <a:t>- </a:t>
            </a:r>
            <a:r>
              <a:rPr lang="en-US" u="sng" dirty="0">
                <a:hlinkClick r:id="rId6"/>
              </a:rPr>
              <a:t>http://www.google.com.ph/imgres?um=1&amp;hl=en&amp;tbo=d&amp;biw=1366&amp;bih=664&amp;tbm=isch&amp;tbnid=O6Z2-xIyLi5wQM:&amp;imgrefurl=http://notecardpoetry.wordpress.com/2012/04/04/lack-of-passion-is-a-lack-of-life/&amp;docid=8TXvYW89N-VHjM&amp;imgurl=http://notecardpoetry.files.wordpress.com/2012/04/img_0068.jpg&amp;w=2984&amp;h=1760&amp;ei=4Bn2UPSFIIyTiQf-vYGgDg&amp;zoom=1&amp;iact=hc&amp;vpx=787&amp;vpy=134&amp;dur=33&amp;hovh=172&amp;hovw=292&amp;tx=81&amp;ty=120&amp;sig=110067581504820595908&amp;page=1&amp;tbnh=131&amp;tbnw=236&amp;start=0&amp;ndsp=28&amp;ved=1t:429,r:4,s:0,i:88</a:t>
            </a:r>
            <a:endParaRPr lang="en-US" dirty="0"/>
          </a:p>
          <a:p>
            <a:r>
              <a:rPr lang="en-US" dirty="0"/>
              <a:t>None techie- </a:t>
            </a:r>
            <a:r>
              <a:rPr lang="en-US" u="sng" dirty="0">
                <a:hlinkClick r:id="rId7"/>
              </a:rPr>
              <a:t>http://www.google.com.ph/imgres?um=1&amp;hl=en&amp;sa=X&amp;tbo=d&amp;biw=1366&amp;bih=664&amp;tbm=isch&amp;tbnid=xsVPJuzflAPwPM:&amp;imgrefurl=http://www.bablotech.com/2009/01/06/12-reasons-why-windows-is-better-than-linux-for-non-techies/&amp;docid=bWzzk3W4uIJSxM&amp;imgurl=http://www.bablotech.com/wp-content/uploads/2009/01/windows-vs-linux.jpg&amp;w=490&amp;h=302&amp;ei=Yhr2UJ3oA-iZiAeI4IGIBg&amp;zoom=1&amp;iact=hc&amp;vpx=234&amp;vpy=137&amp;dur=5282&amp;hovh=176&amp;hovw=286&amp;tx=106&amp;ty=92&amp;sig=110067581504820595908&amp;page=1&amp;tbnh=141&amp;tbnw=229&amp;start=0&amp;ndsp=30&amp;ved=1t:429,r:1,s:0,i:79</a:t>
            </a:r>
            <a:endParaRPr lang="en-US" dirty="0"/>
          </a:p>
          <a:p>
            <a:endParaRPr lang="en-US" dirty="0"/>
          </a:p>
        </p:txBody>
      </p:sp>
    </p:spTree>
    <p:extLst>
      <p:ext uri="{BB962C8B-B14F-4D97-AF65-F5344CB8AC3E}">
        <p14:creationId xmlns:p14="http://schemas.microsoft.com/office/powerpoint/2010/main" val="324592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2648" y="1600200"/>
            <a:ext cx="3882369" cy="289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17617"/>
            <a:ext cx="289560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4338638"/>
            <a:ext cx="2519362" cy="25193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010" y="4351701"/>
            <a:ext cx="3355714" cy="25062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1617617"/>
            <a:ext cx="1962150" cy="2619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4276180"/>
            <a:ext cx="2940700" cy="2581819"/>
          </a:xfrm>
          <a:prstGeom prst="rect">
            <a:avLst/>
          </a:prstGeom>
        </p:spPr>
      </p:pic>
    </p:spTree>
    <p:extLst>
      <p:ext uri="{BB962C8B-B14F-4D97-AF65-F5344CB8AC3E}">
        <p14:creationId xmlns:p14="http://schemas.microsoft.com/office/powerpoint/2010/main" val="62259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for images:</a:t>
            </a:r>
            <a:endParaRPr lang="en-US" dirty="0"/>
          </a:p>
        </p:txBody>
      </p:sp>
      <p:sp>
        <p:nvSpPr>
          <p:cNvPr id="3" name="Content Placeholder 2"/>
          <p:cNvSpPr>
            <a:spLocks noGrp="1"/>
          </p:cNvSpPr>
          <p:nvPr>
            <p:ph sz="quarter" idx="1"/>
          </p:nvPr>
        </p:nvSpPr>
        <p:spPr/>
        <p:txBody>
          <a:bodyPr>
            <a:normAutofit fontScale="32500" lnSpcReduction="20000"/>
          </a:bodyPr>
          <a:lstStyle/>
          <a:p>
            <a:endParaRPr lang="en-US" u="sng" dirty="0" smtClean="0">
              <a:hlinkClick r:id="rId2"/>
            </a:endParaRPr>
          </a:p>
          <a:p>
            <a:endParaRPr lang="en-US" u="sng" dirty="0">
              <a:hlinkClick r:id="rId2"/>
            </a:endParaRPr>
          </a:p>
          <a:p>
            <a:endParaRPr lang="en-US" u="sng" dirty="0" smtClean="0">
              <a:hlinkClick r:id="rId2"/>
            </a:endParaRPr>
          </a:p>
          <a:p>
            <a:pPr marL="0" indent="0">
              <a:buNone/>
            </a:pPr>
            <a:r>
              <a:rPr lang="en-US" u="sng" dirty="0" smtClean="0">
                <a:hlinkClick r:id="rId2"/>
              </a:rPr>
              <a:t>http</a:t>
            </a:r>
            <a:r>
              <a:rPr lang="en-US" u="sng" dirty="0">
                <a:hlinkClick r:id="rId2"/>
              </a:rPr>
              <a:t>://www.google.com.ph/imgres?um=1&amp;hl=en&amp;tbo=d&amp;biw=1366&amp;bih=664&amp;tbm=isch&amp;tbnid=xBkhP0qmK82FTM:&amp;imgrefurl=http://educationsc.com/open-communication.php&amp;docid=aO_9vRhL0IVcnM&amp;imgurl=http://educationsc.com/images/open-communication.jpg&amp;w=425&amp;h=282&amp;ei=7Bv2UJDYAe-fiAeIuYG4Bg&amp;zoom=1&amp;iact=hc&amp;vpx=607&amp;vpy=130&amp;dur=1399&amp;hovh=183&amp;hovw=276&amp;tx=123&amp;ty=87&amp;sig=110067581504820595908&amp;page=1&amp;tbnh=135&amp;tbnw=170&amp;start=0&amp;ndsp=26&amp;ved=1t:429,r:4,s:0,i:88</a:t>
            </a:r>
            <a:endParaRPr lang="en-US" dirty="0"/>
          </a:p>
          <a:p>
            <a:pPr marL="0" indent="0">
              <a:buNone/>
            </a:pPr>
            <a:r>
              <a:rPr lang="en-US" dirty="0"/>
              <a:t>Open for corrections or </a:t>
            </a:r>
            <a:r>
              <a:rPr lang="en-US" dirty="0" smtClean="0"/>
              <a:t>criticism- </a:t>
            </a:r>
            <a:r>
              <a:rPr lang="en-US" u="sng" dirty="0" smtClean="0">
                <a:hlinkClick r:id="rId3"/>
              </a:rPr>
              <a:t>http</a:t>
            </a:r>
            <a:r>
              <a:rPr lang="en-US" u="sng" dirty="0">
                <a:hlinkClick r:id="rId3"/>
              </a:rPr>
              <a:t>://www.google.com.ph/imgres?um=1&amp;hl=en&amp;tbo=d&amp;biw=1366&amp;bih=664&amp;tbm=isch&amp;tbnid=FshLUXZ-AQor7M:&amp;imgrefurl=http://motivationcube.wordpress.com/2012/10/10/have-you-opened-yourself-to-crticism-if-not-then-do-it-today/&amp;docid=mrJjrbItEjNYAM&amp;imgurl=http://motivationcube.files.wordpress.com/2012/10/open-to-criticism-e1349835104453.jpg%253Fw%253D593%2526h%253D260%2526crop%253D1&amp;w=593&amp;h=260&amp;ei=vxz2UIugO8auiQesg4D4AQ&amp;zoom=1&amp;iact=hc&amp;vpx=825&amp;vpy=145&amp;dur=2371&amp;hovh=148&amp;hovw=339&amp;tx=231&amp;ty=72&amp;sig=110067581504820595908&amp;page=1&amp;tbnh=113&amp;tbnw=258&amp;start=0&amp;ndsp=25&amp;ved=1t:429,r:4,s:0,i:88</a:t>
            </a:r>
            <a:endParaRPr lang="en-US" dirty="0"/>
          </a:p>
          <a:p>
            <a:pPr marL="0" indent="0">
              <a:buNone/>
            </a:pPr>
            <a:r>
              <a:rPr lang="en-US" dirty="0"/>
              <a:t>Open for a change- </a:t>
            </a:r>
            <a:r>
              <a:rPr lang="en-US" u="sng" dirty="0">
                <a:hlinkClick r:id="rId4"/>
              </a:rPr>
              <a:t>http://www.google.com.ph/imgres?um=1&amp;hl=en&amp;tbo=d&amp;biw=1366&amp;bih=664&amp;tbm=isch&amp;tbnid=o5b7Td3SXrTavM:&amp;imgrefurl=http://hcoey.tripod.com/id96.html&amp;docid=TEw0peUcDiqS3M&amp;imgurl=http://hcoey.tripod.com/sitebuildercontent/sitebuilderpictures/.pond/open4changelogo.jpg.w300h333.jpg&amp;w=300&amp;h=333&amp;ei=UR32UJvtOq-TiQfKzIH4Dg&amp;zoom=1&amp;iact=hc&amp;vpx=1044&amp;vpy=111&amp;dur=1567&amp;hovh=237&amp;hovw=213&amp;tx=135&amp;ty=100&amp;sig=110067581504820595908&amp;page=1&amp;tbnh=151&amp;tbnw=136&amp;start=0&amp;ndsp=28&amp;ved=1t:429,r:5,s:0,i:91</a:t>
            </a:r>
            <a:endParaRPr lang="en-US" dirty="0"/>
          </a:p>
          <a:p>
            <a:pPr marL="0" indent="0">
              <a:buNone/>
            </a:pPr>
            <a:r>
              <a:rPr lang="en-US" dirty="0"/>
              <a:t>Open for new ideas- </a:t>
            </a:r>
            <a:r>
              <a:rPr lang="en-US" u="sng" dirty="0">
                <a:hlinkClick r:id="rId5"/>
              </a:rPr>
              <a:t>http://www.google.com.ph/imgres?um=1&amp;hl=en&amp;tbo=d&amp;biw=1366&amp;bih=664&amp;tbm=isch&amp;tbnid=gI77qrH1AarKeM:&amp;imgrefurl=http://mysterious-kaddu.blogspot.com/2010/09/live-life-be-open-to-new-ideas.html&amp;docid=KBL6bp3FTQADuM&amp;imgurl=http://4.bp.blogspot.com/_ZwgVuoBwn3s/TIfGnY7pjRI/AAAAAAAACpE/wErZiOUUR4k/s400/Idea2.jpg&amp;w=400&amp;h=309&amp;ei=rh32UIL1LojBiQeRsYDYDg&amp;zoom=1&amp;iact=hc&amp;vpx=311&amp;vpy=354&amp;dur=1602&amp;hovh=197&amp;hovw=255&amp;tx=137&amp;ty=139&amp;sig=110067581504820595908&amp;page=1&amp;tbnh=138&amp;tbnw=179&amp;start=0&amp;ndsp=28&amp;ved=1t:429,r:16,s:0,i:124</a:t>
            </a:r>
            <a:endParaRPr lang="en-US" dirty="0"/>
          </a:p>
          <a:p>
            <a:endParaRPr lang="en-US" dirty="0"/>
          </a:p>
        </p:txBody>
      </p:sp>
    </p:spTree>
    <p:extLst>
      <p:ext uri="{BB962C8B-B14F-4D97-AF65-F5344CB8AC3E}">
        <p14:creationId xmlns:p14="http://schemas.microsoft.com/office/powerpoint/2010/main" val="62457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solidFill>
                  <a:schemeClr val="tx2">
                    <a:lumMod val="50000"/>
                  </a:schemeClr>
                </a:solidFill>
              </a:rPr>
              <a:t>Pictures, images , references:</a:t>
            </a:r>
            <a:endParaRPr lang="en-US" dirty="0">
              <a:solidFill>
                <a:schemeClr val="tx2">
                  <a:lumMod val="50000"/>
                </a:schemeClr>
              </a:solidFill>
            </a:endParaRPr>
          </a:p>
        </p:txBody>
      </p:sp>
      <p:sp>
        <p:nvSpPr>
          <p:cNvPr id="3" name="Rectangle 2"/>
          <p:cNvSpPr>
            <a:spLocks noGrp="1"/>
          </p:cNvSpPr>
          <p:nvPr>
            <p:ph sz="quarter" idx="1"/>
          </p:nvPr>
        </p:nvSpPr>
        <p:spPr/>
        <p:txBody>
          <a:bodyPr>
            <a:normAutofit fontScale="40000" lnSpcReduction="20000"/>
          </a:bodyPr>
          <a:lstStyle/>
          <a:p>
            <a:pPr>
              <a:buFont typeface="Wingdings" pitchFamily="2" charset="2"/>
              <a:buChar char="Ø"/>
            </a:pPr>
            <a:endParaRPr lang="en-US" dirty="0" smtClean="0"/>
          </a:p>
          <a:p>
            <a:pPr>
              <a:buFont typeface="Wingdings" pitchFamily="2" charset="2"/>
              <a:buChar char="Ø"/>
            </a:pPr>
            <a:r>
              <a:rPr lang="en-US" dirty="0" smtClean="0"/>
              <a:t>References for pictures and images:</a:t>
            </a:r>
          </a:p>
          <a:p>
            <a:pPr>
              <a:buFont typeface="Wingdings" pitchFamily="2" charset="2"/>
              <a:buChar char="Ø"/>
            </a:pPr>
            <a:r>
              <a:rPr lang="en-US" dirty="0">
                <a:hlinkClick r:id="rId3"/>
              </a:rPr>
              <a:t>http://</a:t>
            </a:r>
            <a:r>
              <a:rPr lang="en-US" dirty="0" smtClean="0">
                <a:hlinkClick r:id="rId3"/>
              </a:rPr>
              <a:t>www.facebook.com/photo.php?fbid=10150723669228435&amp;set=a.10150723666668435.410897.734783434&amp;type=3&amp;theater</a:t>
            </a:r>
            <a:endParaRPr lang="en-US" dirty="0" smtClean="0"/>
          </a:p>
          <a:p>
            <a:pPr>
              <a:buFont typeface="Wingdings" pitchFamily="2" charset="2"/>
              <a:buChar char="Ø"/>
            </a:pPr>
            <a:r>
              <a:rPr lang="en-US" b="1" dirty="0"/>
              <a:t>http://www.google.com.ph/imgres?um=1&amp;hl=en&amp;sa=N&amp;tbo=d&amp;biw=1366&amp;bih=664&amp;tbm=isch&amp;tbnid=P5q1r6wjPwcYEM:&amp;imgrefurl=http://www.formspring.me/aileenapolo&amp;docid=P3_9lJvrVqYOpM&amp;itg=1&amp;imgurl=http://</a:t>
            </a:r>
            <a:r>
              <a:rPr lang="en-US" b="1" dirty="0" smtClean="0"/>
              <a:t>files-cdn.formspring.me/profile/20110331/n4d943b4c51ea4_large.jpg&amp;w=160&amp;h=160&amp;ei=KbfyULzIEISWkwXywYFI&amp;zoom=1&amp;iact=hc&amp;vpx=1037&amp;vpy=175&amp;dur=147&amp;hovh=128&amp;hovw=128&amp;tx=77&amp;ty=29&amp;sig=110067581504820595908&amp;page=1&amp;tbnh=128&amp;tbnw=128&amp;start=0&amp;ndsp=35&amp;ved=1t:429,r:16,s:0,i:127</a:t>
            </a:r>
          </a:p>
          <a:p>
            <a:pPr>
              <a:buFont typeface="Wingdings" pitchFamily="2" charset="2"/>
              <a:buChar char="Ø"/>
            </a:pPr>
            <a:r>
              <a:rPr lang="en-US" b="1" dirty="0">
                <a:hlinkClick r:id="rId4"/>
              </a:rPr>
              <a:t>http://www.facebook.com/photo.php?fbid=506131782740901&amp;set=pb.125311280822955.-</a:t>
            </a:r>
            <a:r>
              <a:rPr lang="en-US" b="1" dirty="0" smtClean="0">
                <a:hlinkClick r:id="rId4"/>
              </a:rPr>
              <a:t>2207520000.1358084002&amp;type=3&amp;theater</a:t>
            </a:r>
            <a:endParaRPr lang="en-US" b="1" dirty="0" smtClean="0"/>
          </a:p>
          <a:p>
            <a:pPr>
              <a:buFont typeface="Wingdings" pitchFamily="2" charset="2"/>
              <a:buChar char="Ø"/>
            </a:pPr>
            <a:r>
              <a:rPr lang="en-US" b="1" dirty="0">
                <a:hlinkClick r:id="rId5"/>
              </a:rPr>
              <a:t>http://</a:t>
            </a:r>
            <a:r>
              <a:rPr lang="en-US" b="1" dirty="0" smtClean="0">
                <a:hlinkClick r:id="rId5"/>
              </a:rPr>
              <a:t>www.facebook.com/photo.php?fbid=3459859615638&amp;set=oa.417827211600645&amp;type=1&amp;theater</a:t>
            </a:r>
            <a:endParaRPr lang="en-US" b="1" dirty="0" smtClean="0"/>
          </a:p>
          <a:p>
            <a:pPr marL="0" indent="0">
              <a:buNone/>
            </a:pPr>
            <a:r>
              <a:rPr lang="en-US" b="1" dirty="0"/>
              <a:t>      </a:t>
            </a:r>
            <a:r>
              <a:rPr lang="en-US" b="1" dirty="0">
                <a:hlinkClick r:id="rId6"/>
              </a:rPr>
              <a:t>http://www.facebook.com/photo.php?fbid=10200283160341102&amp;set=pb.1216342333.-</a:t>
            </a:r>
            <a:r>
              <a:rPr lang="en-US" b="1" dirty="0" smtClean="0">
                <a:hlinkClick r:id="rId6"/>
              </a:rPr>
              <a:t>2207520000.1358084205&amp;type=3&amp;theater</a:t>
            </a:r>
            <a:endParaRPr lang="en-US" b="1" dirty="0" smtClean="0"/>
          </a:p>
          <a:p>
            <a:pPr marL="0" indent="0">
              <a:buNone/>
            </a:pPr>
            <a:r>
              <a:rPr lang="en-US" b="1" dirty="0"/>
              <a:t>http://www.google.com.ph/imgres?um=1&amp;hl=en&amp;tbo=d&amp;biw=1366&amp;bih=664&amp;tbm=isch&amp;tbnid=hlPCWYpCEqHd6M:&amp;imgrefurl=http://2007.wordcamp.org/schedule/iterative-design/&amp;docid=xS6E0HQVPe8JBM&amp;imgurl=http://</a:t>
            </a:r>
            <a:r>
              <a:rPr lang="en-US" b="1" dirty="0" smtClean="0"/>
              <a:t>2007.wordcamp.org/wp-content/uploads/2007/09/rashmi.jpg&amp;w=210&amp;h=202&amp;ei=rLjyUITSAdCpkgXuuYDQAQ&amp;zoom=1&amp;iact=hc&amp;vpx=794&amp;vpy=146&amp;dur=363&amp;hovh=161&amp;hovw=168&amp;tx=65&amp;ty=98&amp;sig=110067581504820595908&amp;page=1&amp;tbnh=145&amp;tbnw=147&amp;start=0&amp;ndsp=35&amp;ved=1t:429,r:6,s:0,i:94</a:t>
            </a:r>
          </a:p>
          <a:p>
            <a:pPr marL="0" indent="0">
              <a:buNone/>
            </a:pPr>
            <a:r>
              <a:rPr lang="en-US" b="1" dirty="0"/>
              <a:t>http://www.google.com.ph/imgres?um=1&amp;hl=en&amp;tbo=d&amp;biw=1366&amp;bih=664&amp;tbm=isch&amp;tbnid=Nt6p_mTHzKc2QM:&amp;imgrefurl=http://ohiolinux.org/node/226&amp;docid=qI1Ea5nCdCoADM&amp;imgurl=https://ohiolinux.org/sites/ohiolinux.org/files/images/angie_byron_cropped.jpg&amp;w=252&amp;h=291&amp;ei=0LjyUNfXFMe-kQWCq4HQDA&amp;zoom=1&amp;iact=hc&amp;vpx=969&amp;vpy=113&amp;dur=334&amp;hovh=232&amp;hovw=201&amp;tx=129&amp;ty=131&amp;sig=110067581504820595908&amp;page=1&amp;tbnh=149&amp;tbnw=116&amp;start=0&amp;ndsp=34&amp;ved=1t:429,r:7,s:0,i:97</a:t>
            </a:r>
            <a:endParaRPr lang="en-US" b="1" dirty="0" smtClean="0"/>
          </a:p>
          <a:p>
            <a:pPr marL="0" indent="0">
              <a:buNone/>
            </a:pPr>
            <a:endParaRPr lang="en-US" b="1" dirty="0"/>
          </a:p>
          <a:p>
            <a:pPr marL="0" indent="0">
              <a:buNone/>
            </a:pPr>
            <a:endParaRPr lang="en-US" b="1" dirty="0" smtClean="0"/>
          </a:p>
          <a:p>
            <a:pPr>
              <a:buFont typeface="Wingdings" pitchFamily="2" charset="2"/>
              <a:buChar char="Ø"/>
            </a:pPr>
            <a:endParaRPr lang="en-US" b="1"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marL="0" indent="0">
              <a:buNone/>
            </a:pPr>
            <a:endParaRPr lang="en-US" dirty="0" smtClean="0"/>
          </a:p>
        </p:txBody>
      </p:sp>
    </p:spTree>
    <p:extLst>
      <p:ext uri="{BB962C8B-B14F-4D97-AF65-F5344CB8AC3E}">
        <p14:creationId xmlns:p14="http://schemas.microsoft.com/office/powerpoint/2010/main" val="387846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solidFill>
                  <a:schemeClr val="tx2">
                    <a:lumMod val="50000"/>
                  </a:schemeClr>
                </a:solidFill>
              </a:rPr>
              <a:t>continuation:</a:t>
            </a:r>
            <a:endParaRPr lang="en-US" dirty="0">
              <a:solidFill>
                <a:schemeClr val="tx2">
                  <a:lumMod val="50000"/>
                </a:schemeClr>
              </a:solidFill>
            </a:endParaRPr>
          </a:p>
        </p:txBody>
      </p:sp>
      <p:sp>
        <p:nvSpPr>
          <p:cNvPr id="3" name="Rectangle 2"/>
          <p:cNvSpPr>
            <a:spLocks noGrp="1"/>
          </p:cNvSpPr>
          <p:nvPr>
            <p:ph sz="quarter" idx="1"/>
          </p:nvPr>
        </p:nvSpPr>
        <p:spPr/>
        <p:txBody>
          <a:bodyPr>
            <a:normAutofit fontScale="32500" lnSpcReduction="20000"/>
          </a:bodyPr>
          <a:lstStyle/>
          <a:p>
            <a:pPr>
              <a:buFont typeface="Wingdings" pitchFamily="2" charset="2"/>
              <a:buChar char="Ø"/>
            </a:pPr>
            <a:r>
              <a:rPr lang="en-US" dirty="0"/>
              <a:t>http://www.google.com.ph/imgres?um=1&amp;hl=en&amp;tbo=d&amp;biw=1366&amp;bih=664&amp;tbm=isch&amp;tbnid=DNA_eFUQdTcSjM:&amp;imgrefurl=http://blog.modis.com/job-seekers/coolest-girl-geeks-in-it-what-their-jobs-comprise/&amp;docid=Mzh4FvlICie5QM&amp;imgurl=http://blog.modis.com/wp-content/uploads/modis1.jpg&amp;w=470&amp;h=313&amp;ei=_</a:t>
            </a:r>
            <a:r>
              <a:rPr lang="en-US" dirty="0" smtClean="0"/>
              <a:t>7jyUMPDEoiMlQWm5oEg&amp;zoom=1&amp;iact=hc&amp;vpx=240&amp;vpy=174&amp;dur=380&amp;hovh=173&amp;hovw=269&amp;tx=89&amp;ty=89&amp;sig=110067581504820595908&amp;page=2&amp;tbnh=132&amp;tbnw=242&amp;start=20&amp;ndsp=27&amp;ved=1t:429,r:28,s:0,i:166</a:t>
            </a:r>
          </a:p>
          <a:p>
            <a:pPr>
              <a:buFont typeface="Wingdings" pitchFamily="2" charset="2"/>
              <a:buChar char="Ø"/>
            </a:pPr>
            <a:r>
              <a:rPr lang="en-US" dirty="0"/>
              <a:t>http://www.google.com.ph/imgres?um=1&amp;hl=en&amp;tbo=d&amp;biw=1366&amp;bih=664&amp;tbm=isch&amp;tbnid=YwrZnBqnnks_eM:&amp;imgrefurl=http://www.tedxconstitutiondrive.com/speakers-2012/&amp;docid=g7-khVB4BNxynM&amp;imgurl=http://</a:t>
            </a:r>
            <a:r>
              <a:rPr lang="en-US" dirty="0" smtClean="0"/>
              <a:t>www.tedxconstitutiondrive.com/wp-content/uploads/2012/01/KaliyaHamlin.jpg&amp;w=200&amp;h=247&amp;ei=KLnyUNzoLsvfkgXxi4CgAQ&amp;zoom=1&amp;iact=hc&amp;vpx=469&amp;vpy=185&amp;dur=29&amp;hovh=197&amp;hovw=160&amp;tx=113&amp;ty=96&amp;sig=110067581504820595908&amp;page=1&amp;tbnh=146&amp;tbnw=118&amp;start=0&amp;ndsp=26&amp;ved=1t:429,r:3,s:0,i:87</a:t>
            </a:r>
          </a:p>
          <a:p>
            <a:pPr>
              <a:buFont typeface="Wingdings" pitchFamily="2" charset="2"/>
              <a:buChar char="Ø"/>
            </a:pPr>
            <a:r>
              <a:rPr lang="en-US" dirty="0"/>
              <a:t>http://www.google.com.ph/imgres?start=162&amp;um=1&amp;hl=en&amp;sa=N&amp;tbo=d&amp;biw=1366&amp;bih=664&amp;tbm=isch&amp;tbnid=1ydwAzWrMs2hQM:&amp;imgrefurl=http://www.lordallanvelasco.com/index.php%3Fstart%3D108&amp;docid=ywGmQD4lFf1HmM&amp;imgurl=http://2.bp.blogspot.com/-FHKpRqA_eu8/T7yDcpQNNwI/AAAAAAAAGE8/-</a:t>
            </a:r>
            <a:r>
              <a:rPr lang="en-US" dirty="0" smtClean="0"/>
              <a:t>dt0RsMox7c/s400/mogpogladies1920s.jpg&amp;w=400&amp;h=265&amp;ei=07nyUNyxLoWPkAWv5IHQAg&amp;zoom=1&amp;iact=hc&amp;vpx=4&amp;vpy=368&amp;dur=1600&amp;hovh=183&amp;hovw=276&amp;tx=122&amp;ty=137&amp;sig=110067581504820595908&amp;page=5&amp;tbnh=128&amp;tbnw=186&amp;ndsp=47&amp;ved=1t:429,r:62,s:100,i:190</a:t>
            </a:r>
          </a:p>
          <a:p>
            <a:pPr>
              <a:buFont typeface="Wingdings" pitchFamily="2" charset="2"/>
              <a:buChar char="Ø"/>
            </a:pPr>
            <a:r>
              <a:rPr lang="en-US" dirty="0">
                <a:hlinkClick r:id="rId3"/>
              </a:rPr>
              <a:t>https://www.google.com.ph/search?hl=en&amp;q=the+filipina+women+in+barot+saya+old+photos&amp;bav=on.2,or.r_gc.r_pw.r_qf.&amp;</a:t>
            </a:r>
            <a:r>
              <a:rPr lang="en-US" dirty="0" smtClean="0">
                <a:hlinkClick r:id="rId3"/>
              </a:rPr>
              <a:t>bvm=bv.1357700187,d.aGc&amp;biw=1366&amp;bih=664&amp;um=1&amp;ie=UTF-8&amp;tbm=isch&amp;source=og&amp;sa=N&amp;tab=wi&amp;ei=XXfyUOKTB4LklAWorIDoDQ</a:t>
            </a:r>
            <a:endParaRPr lang="en-US" dirty="0" smtClean="0"/>
          </a:p>
          <a:p>
            <a:pPr>
              <a:buFont typeface="Wingdings" pitchFamily="2" charset="2"/>
              <a:buChar char="Ø"/>
            </a:pPr>
            <a:r>
              <a:rPr lang="en-US" dirty="0"/>
              <a:t>http://www.google.com.ph/imgres?um=1&amp;hl=en&amp;tbo=d&amp;biw=1366&amp;bih=664&amp;tbm=isch&amp;tbnid=Bl2hX5i_TMxycM:&amp;imgrefurl=http://lisamdrake.com/2011/07/20/the-patient-project-manager/&amp;docid=_OhPc1R6_q8YTM&amp;imgurl=http://lisamdrake.files.wordpress.com/2011/07/patience1.jpg&amp;w=1024&amp;h=767&amp;ei=urryUIWLOsqHkQXE7oCgAQ&amp;zoom=1&amp;iact=hc&amp;vpx=1066&amp;vpy=130&amp;dur=1484&amp;hovh=194&amp;hovw=259&amp;tx=99&amp;ty=63&amp;sig=110067581504820595908&amp;page=1&amp;tbnh=145&amp;tbnw=178&amp;start=0&amp;ndsp=30&amp;ved=1t:429,r:7,s:0,i:97</a:t>
            </a:r>
            <a:endParaRPr lang="en-US" dirty="0" smtClean="0"/>
          </a:p>
          <a:p>
            <a:pPr marL="0" indent="0">
              <a:buNone/>
            </a:pPr>
            <a:r>
              <a:rPr lang="en-US" b="1" dirty="0" smtClean="0"/>
              <a:t>https</a:t>
            </a:r>
            <a:r>
              <a:rPr lang="en-US" b="1" dirty="0"/>
              <a:t>://www.google.com.ph/</a:t>
            </a:r>
            <a:r>
              <a:rPr lang="en-US" b="1" dirty="0" err="1"/>
              <a:t>search?hl</a:t>
            </a:r>
            <a:r>
              <a:rPr lang="en-US" b="1" dirty="0"/>
              <a:t>=</a:t>
            </a:r>
            <a:r>
              <a:rPr lang="en-US" b="1" dirty="0" err="1"/>
              <a:t>en&amp;q</a:t>
            </a:r>
            <a:r>
              <a:rPr lang="en-US" b="1" dirty="0"/>
              <a:t>=</a:t>
            </a:r>
            <a:r>
              <a:rPr lang="en-US" b="1" dirty="0" err="1"/>
              <a:t>the+filipina+women+in+barot+saya+old+photos&amp;bav</a:t>
            </a:r>
            <a:r>
              <a:rPr lang="en-US" b="1" dirty="0"/>
              <a:t>=on.2,or.r_gc.r_pw.r_qf.&amp;bvm=bv.1357700187,d.aGc&amp;biw=1366&amp;bih=664&amp;um=1&amp;ie=UTF-8&amp;tbm=</a:t>
            </a:r>
            <a:r>
              <a:rPr lang="en-US" b="1" dirty="0" err="1"/>
              <a:t>isch&amp;source</a:t>
            </a:r>
            <a:r>
              <a:rPr lang="en-US" b="1" dirty="0"/>
              <a:t>=</a:t>
            </a:r>
            <a:r>
              <a:rPr lang="en-US" b="1" dirty="0" err="1"/>
              <a:t>og&amp;sa</a:t>
            </a:r>
            <a:r>
              <a:rPr lang="en-US" b="1" dirty="0"/>
              <a:t>=</a:t>
            </a:r>
            <a:r>
              <a:rPr lang="en-US" b="1" dirty="0" err="1"/>
              <a:t>N&amp;tab</a:t>
            </a:r>
            <a:r>
              <a:rPr lang="en-US" b="1" dirty="0"/>
              <a:t>=</a:t>
            </a:r>
            <a:r>
              <a:rPr lang="en-US" b="1" dirty="0" err="1"/>
              <a:t>wi&amp;ei</a:t>
            </a:r>
            <a:r>
              <a:rPr lang="en-US" b="1" dirty="0"/>
              <a:t>=XXfyUOKTB4LklAWorIDoDQ#um=1&amp;hl=</a:t>
            </a:r>
            <a:r>
              <a:rPr lang="en-US" b="1" dirty="0" err="1"/>
              <a:t>en&amp;tbo</a:t>
            </a:r>
            <a:r>
              <a:rPr lang="en-US" b="1" dirty="0"/>
              <a:t>=</a:t>
            </a:r>
            <a:r>
              <a:rPr lang="en-US" b="1" dirty="0" err="1"/>
              <a:t>d&amp;tbm</a:t>
            </a:r>
            <a:r>
              <a:rPr lang="en-US" b="1" dirty="0"/>
              <a:t>=</a:t>
            </a:r>
            <a:r>
              <a:rPr lang="en-US" b="1" dirty="0" err="1"/>
              <a:t>isch&amp;sa</a:t>
            </a:r>
            <a:r>
              <a:rPr lang="en-US" b="1" dirty="0"/>
              <a:t>=1&amp;q=</a:t>
            </a:r>
            <a:r>
              <a:rPr lang="en-US" b="1" dirty="0" err="1"/>
              <a:t>patient+word&amp;oq</a:t>
            </a:r>
            <a:r>
              <a:rPr lang="en-US" b="1" dirty="0"/>
              <a:t>=</a:t>
            </a:r>
            <a:r>
              <a:rPr lang="en-US" b="1" dirty="0" err="1"/>
              <a:t>patient+word&amp;gs_l</a:t>
            </a:r>
            <a:r>
              <a:rPr lang="en-US" b="1" dirty="0"/>
              <a:t>=img.3..0j0i24l2.2903.3916.5.4105.5.5.0.0.0.0.97.476.5.5.0...0.0...1c.1.ysabr_aAWFc&amp;bav=on.2,or.r_gc.r_pw.r_qf.&amp;bvm=bv.1357700187,d.dGI&amp;fp=eb29909136517408&amp;biw=1366&amp;bih=664</a:t>
            </a:r>
          </a:p>
          <a:p>
            <a:pPr marL="0" indent="0">
              <a:buNone/>
            </a:pPr>
            <a:endParaRPr lang="en-US" b="1" dirty="0" smtClean="0"/>
          </a:p>
          <a:p>
            <a:pPr>
              <a:buFont typeface="Wingdings" pitchFamily="2" charset="2"/>
              <a:buChar char="Ø"/>
            </a:pPr>
            <a:r>
              <a:rPr lang="en-US" b="1" dirty="0"/>
              <a:t>http://www.google.com.ph/imgres?um=1&amp;hl=en&amp;tbo=d&amp;biw=1366&amp;bih=664&amp;tbm=isch&amp;tbnid=imaZ_u7cryNTZM:&amp;imgrefurl=http://shoetingstar.tumblr.com/post/24947743974&amp;docid=VWc7iyG0p2fpPM&amp;imgurl=http://24.media.tumblr.com/tumblr_m5i3k1jHG01rwc16eo1_500.png&amp;w=450&amp;h=328&amp;ei=A7vyUOjeDYWNkAXvmYCIBA&amp;zoom=1&amp;iact=hc&amp;vpx=840&amp;vpy=137&amp;dur=385&amp;hovh=170&amp;hovw=233&amp;tx=134&amp;ty=46&amp;sig=110067581504820595908&amp;page=1&amp;tbnh=141&amp;tbnw=191&amp;start=0&amp;ndsp=36&amp;ved=1t:429,r:6,s:0,i:96</a:t>
            </a:r>
            <a:endParaRPr lang="en-US" b="1"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marL="0" indent="0">
              <a:buNone/>
            </a:pPr>
            <a:endParaRPr lang="en-US" dirty="0" smtClean="0"/>
          </a:p>
        </p:txBody>
      </p:sp>
    </p:spTree>
    <p:extLst>
      <p:ext uri="{BB962C8B-B14F-4D97-AF65-F5344CB8AC3E}">
        <p14:creationId xmlns:p14="http://schemas.microsoft.com/office/powerpoint/2010/main" val="281868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references:</a:t>
            </a:r>
            <a:endParaRPr lang="en-US" dirty="0"/>
          </a:p>
        </p:txBody>
      </p:sp>
      <p:sp>
        <p:nvSpPr>
          <p:cNvPr id="3" name="Content Placeholder 2"/>
          <p:cNvSpPr>
            <a:spLocks noGrp="1"/>
          </p:cNvSpPr>
          <p:nvPr>
            <p:ph sz="quarter" idx="1"/>
          </p:nvPr>
        </p:nvSpPr>
        <p:spPr/>
        <p:txBody>
          <a:bodyPr>
            <a:normAutofit fontScale="40000" lnSpcReduction="20000"/>
          </a:bodyPr>
          <a:lstStyle/>
          <a:p>
            <a:r>
              <a:rPr lang="en-US" dirty="0"/>
              <a:t>Household chores of women-http://www.google.com.ph/imgres?um=1&amp;hl=en&amp;tbo=d&amp;biw=1366&amp;bih=664&amp;tbm=isch&amp;tbnid=xzfGO5Etr0s-aM:&amp;imgrefurl=http://zeldalily.com/index.php/category/moms-over-30/&amp;docid=OD3u9oa08DShSM&amp;imgurl=http://zeldalily.com/wp-content/uploads/2011/07/household-chores.jpg&amp;w=446&amp;h=500&amp;ei=oyj2UIP7LcaiigfdoIHQBw&amp;zoom=1&amp;iact=hc&amp;vpx=185&amp;vpy=101&amp;dur=2499&amp;hovh=238&amp;hovw=212&amp;tx=85&amp;ty=134&amp;sig=110067581504820595908&amp;page=1&amp;tbnh=131&amp;tbnw=117&amp;start=0&amp;ndsp=31&amp;ved=1t:429,r:1,s:0,i:79</a:t>
            </a:r>
          </a:p>
          <a:p>
            <a:r>
              <a:rPr lang="en-US" dirty="0"/>
              <a:t> </a:t>
            </a:r>
          </a:p>
          <a:p>
            <a:r>
              <a:rPr lang="en-US" dirty="0"/>
              <a:t>Filipino culture-http://www.google.com.ph/imgres?um=1&amp;hl=en&amp;tbo=d&amp;biw=1366&amp;bih=664&amp;tbm=isch&amp;tbnid=KiE9CRcqS7FKsM:&amp;imgrefurl=http://www.everyculture.com/No-Sa/The-Philippines.html&amp;docid=BQSBpfLRuJbP5M&amp;imgurl=http://www.everyculture.com/images/ctc_03_img0871.jpg&amp;w=476&amp;h=278&amp;ei=qSn2UPndL_GSiQenv4DYBA&amp;zoom=1&amp;iact=hc&amp;vpx=136&amp;vpy=255&amp;dur=462&amp;hovh=171&amp;hovw=293&amp;tx=115&amp;ty=39&amp;sig=110067581504820595908&amp;page=1&amp;tbnh=139&amp;tbnw=230&amp;start=0&amp;ndsp=29&amp;ved=1t:429,r:23,s:0,i:150</a:t>
            </a:r>
          </a:p>
          <a:p>
            <a:r>
              <a:rPr lang="en-US" dirty="0"/>
              <a:t> </a:t>
            </a:r>
          </a:p>
          <a:p>
            <a:r>
              <a:rPr lang="en-US" dirty="0"/>
              <a:t>Works of women-=2671&amp;hovh=188&amp;hovw=268&amp;tx=87&amp;ty=110&amp;sig=110067581504820595908&amp;page=4&amp;tbnh=138&amp;tbnw=194&amp;ndsp=39&amp;ved=1t:429,r:28,s:100,i:88</a:t>
            </a:r>
          </a:p>
          <a:p>
            <a:r>
              <a:rPr lang="en-US" dirty="0"/>
              <a:t> </a:t>
            </a:r>
          </a:p>
          <a:p>
            <a:r>
              <a:rPr lang="en-US" dirty="0"/>
              <a:t>Excerpted from Philippine star-http://www.google.com.ph/imgres?start=249&amp;um=1&amp;hl=en&amp;tbo=d&amp;biw=1366&amp;bih=664&amp;tbm=isch&amp;tbnid=l7PrcnYuIb8qUM:&amp;imgrefurl=http://www2.philstar.com/lifestyle/arts-and-culture/615552/books-to-hold-up-half-the-sky&amp;docid=2nyNK8zOsLgqIM&amp;imgurl=http://img706.imageshack.us/img706/4333/lif1hiresm.jpg&amp;w=450&amp;h=360&amp;ei=4Cr2UKu9KuWyiQe4xoD4Dg&amp;zoom=1&amp;iact=hc&amp;vpx=965&amp;vpy=261&amp;dur=6261&amp;hovh=201&amp;hovw=251&amp;tx=109&amp;ty=110&amp;sig=110067581504820595908&amp;page=8&amp;tbnh=145&amp;tbnw=172&amp;ndsp=38&amp;ved=1t:429,r:70,s:200,i:214</a:t>
            </a:r>
          </a:p>
          <a:p>
            <a:endParaRPr lang="en-US" dirty="0"/>
          </a:p>
        </p:txBody>
      </p:sp>
    </p:spTree>
    <p:extLst>
      <p:ext uri="{BB962C8B-B14F-4D97-AF65-F5344CB8AC3E}">
        <p14:creationId xmlns:p14="http://schemas.microsoft.com/office/powerpoint/2010/main" val="221116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Pictures and images references:</a:t>
            </a:r>
            <a:endParaRPr lang="en-US" dirty="0"/>
          </a:p>
        </p:txBody>
      </p:sp>
      <p:sp>
        <p:nvSpPr>
          <p:cNvPr id="3" name="Content Placeholder 2"/>
          <p:cNvSpPr>
            <a:spLocks noGrp="1"/>
          </p:cNvSpPr>
          <p:nvPr>
            <p:ph sz="quarter" idx="1"/>
          </p:nvPr>
        </p:nvSpPr>
        <p:spPr/>
        <p:txBody>
          <a:bodyPr>
            <a:normAutofit fontScale="40000" lnSpcReduction="20000"/>
          </a:bodyPr>
          <a:lstStyle/>
          <a:p>
            <a:r>
              <a:rPr lang="en-US" dirty="0"/>
              <a:t>Women of today-http://www.google.com.ph/imgres?um=1&amp;hl=en&amp;tbo=d&amp;biw=1366&amp;bih=664&amp;tbm=isch&amp;tbnid=aezA4sdgyn6lEM:&amp;imgrefurl=http://www.philstar.com/sports/2012/11/25/873043/u-16ers-hope-emulate-azkals&amp;docid=nFn_9FrRpU2dMM&amp;imgurl=http://imageshack.us/a/img854/5012/spo5new.jpg&amp;w=600&amp;h=410&amp;ei=5Sv2UOOqN8-uiQfv_YHoDA&amp;zoom=1&amp;iact=hc&amp;vpx=4&amp;vpy=366&amp;dur=3102&amp;hovh=185&amp;hovw=272&amp;tx=94&amp;ty=122&amp;sig=110067581504820595908&amp;page=3&amp;tbnh=136&amp;tbnw=195&amp;start=57&amp;ndsp=35&amp;ved=1t:429,r:71,s:0,i:294</a:t>
            </a:r>
          </a:p>
          <a:p>
            <a:r>
              <a:rPr lang="en-US" dirty="0"/>
              <a:t>Army women-http://www.google.com.ph/imgres?um=1&amp;hl=en&amp;tbo=d&amp;biw=1366&amp;bih=664&amp;tbm=isch&amp;tbnid=AFSEpLs3TWdzoM:&amp;imgrefurl=http://www.pinaytoday.com/tag/army/&amp;docid=2LUtUuufbzNwSM&amp;imgurl=http://www.pinaytoday.com/wp-content/uploads/2012/02/tribute-to-filipina-soldiers-300x165.jpg&amp;w=300&amp;h=165&amp;ei=USz2UMiFKK2hige_zoCwBg&amp;zoom=1&amp;iact=hc&amp;vpx=4&amp;vpy=180&amp;dur=51&amp;hovh=132&amp;hovw=240&amp;tx=155&amp;ty=42&amp;sig=110067581504820595908&amp;page=1&amp;tbnh=119&amp;tbnw=209&amp;start=0&amp;ndsp=31&amp;ved=1t:429,r:24,s:0,i:153</a:t>
            </a:r>
          </a:p>
          <a:p>
            <a:r>
              <a:rPr lang="en-US" dirty="0" err="1"/>
              <a:t>Phili</a:t>
            </a:r>
            <a:r>
              <a:rPr lang="en-US" dirty="0"/>
              <a:t> magna </a:t>
            </a:r>
            <a:r>
              <a:rPr lang="en-US" dirty="0" err="1"/>
              <a:t>carta</a:t>
            </a:r>
            <a:r>
              <a:rPr lang="en-US" dirty="0"/>
              <a:t> of women-http://www.google.com.ph/imgres?um=1&amp;hl=en&amp;tbo=d&amp;biw=1366&amp;bih=664&amp;tbm=isch&amp;tbnid=r95VpIwrsvfFpM:&amp;imgrefurl=http://www.unifem.org/cedaw30/success_stories/&amp;docid=_gxqd2sMugVEcM&amp;imgurl=http://www.unifem.org/cedaw30/img/photos/PhilippineMagnaCartaOfWomen.jpg&amp;w=754&amp;h=488&amp;ei=Di32UKTtMam5iAf7p4DYAQ&amp;zoom=1&amp;iact=hc&amp;vpx=4&amp;vpy=193&amp;dur=3886&amp;hovh=181&amp;hovw=279&amp;tx=119&amp;ty=104&amp;sig=110067581504820595908&amp;page=3&amp;tbnh=133&amp;tbnw=209&amp;start=58&amp;ndsp=29&amp;ved=1t:429,r:66,s:0,i:279</a:t>
            </a:r>
          </a:p>
          <a:p>
            <a:r>
              <a:rPr lang="en-US" dirty="0"/>
              <a:t>Aileen-http://www.google.com.ph/imgres?start=262&amp;um=1&amp;hl=en&amp;tbo=d&amp;biw=1366&amp;bih=664&amp;tbm=isch&amp;tbnid=bYx-H-okazaTgM:&amp;imgrefurl=http://www.gtugphilippines.org/2011/05/google-io-extended-manila.html&amp;docid=SXIBKD3ALdJZSM&amp;imgurl=http://2.bp.blogspot.com/-8scHgp5IheY/Tc_Vyn01rrI/AAAAAAAAeOs/yN3jzdrfzkc/s1600/IMG_1838.JPG&amp;w=800&amp;h=600&amp;ei=Ni72UOXlDK2hige_zoCwBg&amp;zoom=1&amp;iact=hc&amp;vpx=362&amp;vpy=207&amp;dur=6526&amp;hovh=194&amp;hovw=259&amp;tx=152&amp;ty=110&amp;sig=110067581504820595908&amp;page=9&amp;tbnh=135&amp;tbnw=188&amp;ndsp=40&amp;ved=1t:429,r:96,s:200,i:292</a:t>
            </a:r>
          </a:p>
          <a:p>
            <a:pPr marL="0" indent="0">
              <a:buNone/>
            </a:pPr>
            <a:r>
              <a:rPr lang="en-US" dirty="0"/>
              <a:t> </a:t>
            </a:r>
          </a:p>
          <a:p>
            <a:endParaRPr lang="en-US" dirty="0"/>
          </a:p>
        </p:txBody>
      </p:sp>
    </p:spTree>
    <p:extLst>
      <p:ext uri="{BB962C8B-B14F-4D97-AF65-F5344CB8AC3E}">
        <p14:creationId xmlns:p14="http://schemas.microsoft.com/office/powerpoint/2010/main" val="73252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73050"/>
            <a:ext cx="8153400" cy="1174750"/>
          </a:xfrm>
        </p:spPr>
        <p:txBody>
          <a:bodyPr>
            <a:normAutofit fontScale="90000"/>
          </a:bodyPr>
          <a:lstStyle/>
          <a:p>
            <a:r>
              <a:rPr lang="en-US" dirty="0" smtClean="0">
                <a:solidFill>
                  <a:schemeClr val="bg2">
                    <a:lumMod val="10000"/>
                  </a:schemeClr>
                </a:solidFill>
              </a:rPr>
              <a:t>A short overview about women in the Philippines during 1800-1900’s</a:t>
            </a:r>
            <a:endParaRPr lang="en-US" dirty="0">
              <a:solidFill>
                <a:schemeClr val="bg2">
                  <a:lumMod val="10000"/>
                </a:schemeClr>
              </a:solidFill>
            </a:endParaRPr>
          </a:p>
        </p:txBody>
      </p:sp>
      <p:pic>
        <p:nvPicPr>
          <p:cNvPr id="12" name="Content Placeholder 1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1752599"/>
            <a:ext cx="3811905" cy="4768759"/>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208" y="1726474"/>
            <a:ext cx="4541792" cy="227076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905" y="3997234"/>
            <a:ext cx="4570095" cy="2524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solidFill>
                  <a:schemeClr val="bg2">
                    <a:lumMod val="10000"/>
                  </a:schemeClr>
                </a:solidFill>
              </a:rPr>
              <a:t>Women and their role in the Philippine Society even before 1800-1900</a:t>
            </a:r>
            <a:endParaRPr lang="en-US" dirty="0">
              <a:solidFill>
                <a:schemeClr val="bg2">
                  <a:lumMod val="10000"/>
                </a:schemeClr>
              </a:solidFill>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24000" y="1600200"/>
            <a:ext cx="5791200" cy="474556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Days When women started to be active in the community..19</a:t>
            </a:r>
            <a:r>
              <a:rPr lang="en-US" baseline="30000" dirty="0" smtClean="0"/>
              <a:t>th</a:t>
            </a:r>
            <a:r>
              <a:rPr lang="en-US" dirty="0" smtClean="0"/>
              <a:t> century</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6824" y="2133600"/>
            <a:ext cx="4533900" cy="26479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73" y="2133600"/>
            <a:ext cx="3641598" cy="25564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191000"/>
            <a:ext cx="3103626" cy="2485374"/>
          </a:xfrm>
          <a:prstGeom prst="rect">
            <a:avLst/>
          </a:prstGeom>
        </p:spPr>
      </p:pic>
    </p:spTree>
    <p:extLst>
      <p:ext uri="{BB962C8B-B14F-4D97-AF65-F5344CB8AC3E}">
        <p14:creationId xmlns:p14="http://schemas.microsoft.com/office/powerpoint/2010/main" val="273004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of Todays the 20</a:t>
            </a:r>
            <a:r>
              <a:rPr lang="en-US" baseline="30000" dirty="0" smtClean="0"/>
              <a:t>th</a:t>
            </a:r>
            <a:r>
              <a:rPr lang="en-US" dirty="0" smtClean="0"/>
              <a:t> century Era!</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647" y="1828800"/>
            <a:ext cx="3806951" cy="23490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828799"/>
            <a:ext cx="3758045" cy="2066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3910965"/>
            <a:ext cx="3992107" cy="25837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755" y="3880485"/>
            <a:ext cx="3572889" cy="2614231"/>
          </a:xfrm>
          <a:prstGeom prst="rect">
            <a:avLst/>
          </a:prstGeom>
        </p:spPr>
      </p:pic>
    </p:spTree>
    <p:extLst>
      <p:ext uri="{BB962C8B-B14F-4D97-AF65-F5344CB8AC3E}">
        <p14:creationId xmlns:p14="http://schemas.microsoft.com/office/powerpoint/2010/main" val="230761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228600"/>
            <a:ext cx="8302752" cy="914400"/>
          </a:xfrm>
        </p:spPr>
        <p:txBody>
          <a:bodyPr>
            <a:noAutofit/>
          </a:bodyPr>
          <a:lstStyle/>
          <a:p>
            <a:r>
              <a:rPr lang="en-US" sz="4000" dirty="0" smtClean="0">
                <a:solidFill>
                  <a:schemeClr val="bg2">
                    <a:lumMod val="10000"/>
                  </a:schemeClr>
                </a:solidFill>
              </a:rPr>
              <a:t>Involvement of women in the community from 1986 to present</a:t>
            </a:r>
            <a:endParaRPr lang="en-US" sz="4000" dirty="0">
              <a:solidFill>
                <a:schemeClr val="bg2">
                  <a:lumMod val="10000"/>
                </a:schemeClr>
              </a:solidFill>
            </a:endParaRPr>
          </a:p>
        </p:txBody>
      </p:sp>
      <p:sp>
        <p:nvSpPr>
          <p:cNvPr id="3" name="Rectangle 2"/>
          <p:cNvSpPr>
            <a:spLocks noGrp="1"/>
          </p:cNvSpPr>
          <p:nvPr>
            <p:ph sz="quarter" idx="1"/>
          </p:nvPr>
        </p:nvSpPr>
        <p:spPr>
          <a:xfrm>
            <a:off x="612648" y="1676400"/>
            <a:ext cx="8153400" cy="4495800"/>
          </a:xfrm>
        </p:spPr>
        <p:txBody>
          <a:bodyPr>
            <a:normAutofit/>
          </a:bodyPr>
          <a:lstStyle/>
          <a:p>
            <a:pPr marL="365760" lvl="1" indent="0">
              <a:buNone/>
            </a:pPr>
            <a:endParaRPr lang="en-US" dirty="0" smtClean="0"/>
          </a:p>
          <a:p>
            <a:pPr marL="365760" lvl="1" indent="0">
              <a:buNone/>
            </a:pPr>
            <a:r>
              <a:rPr lang="en-US" dirty="0" smtClean="0"/>
              <a:t>Women were given the rights to vote and</a:t>
            </a:r>
            <a:r>
              <a:rPr lang="en-US" dirty="0" smtClean="0"/>
              <a:t> were able to express their rights of freedom. </a:t>
            </a:r>
            <a:r>
              <a:rPr lang="en-US" dirty="0"/>
              <a:t>M</a:t>
            </a:r>
            <a:r>
              <a:rPr lang="en-US" dirty="0" smtClean="0"/>
              <a:t>ore companies have hired women and a lot of </a:t>
            </a:r>
            <a:r>
              <a:rPr lang="en-US" dirty="0" smtClean="0"/>
              <a:t>opportunities were given to women even in the barrio</a:t>
            </a:r>
          </a:p>
          <a:p>
            <a:pPr marL="365760" lvl="1" indent="0">
              <a:buNone/>
            </a:pPr>
            <a:r>
              <a:rPr lang="en-US" dirty="0" smtClean="0"/>
              <a:t>Started out with barangays, municipalities and cities. Women empowerment became more stronger as times goes by. The involvement in the community was one of the major factor.</a:t>
            </a:r>
          </a:p>
          <a:p>
            <a:pPr lvl="1">
              <a:buFont typeface="Wingdings" pitchFamily="2" charset="2"/>
              <a:buChar char="Ø"/>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solidFill>
                  <a:schemeClr val="bg2">
                    <a:lumMod val="10000"/>
                  </a:schemeClr>
                </a:solidFill>
              </a:rPr>
              <a:t>First involvement of women  In the IT industry in the Philippines context</a:t>
            </a:r>
            <a:endParaRPr lang="en-US" dirty="0">
              <a:solidFill>
                <a:schemeClr val="bg2">
                  <a:lumMod val="10000"/>
                </a:schemeClr>
              </a:solidFill>
            </a:endParaRPr>
          </a:p>
        </p:txBody>
      </p:sp>
      <p:sp>
        <p:nvSpPr>
          <p:cNvPr id="3" name="Rectangle 2"/>
          <p:cNvSpPr>
            <a:spLocks noGrp="1"/>
          </p:cNvSpPr>
          <p:nvPr>
            <p:ph sz="quarter" idx="1"/>
          </p:nvPr>
        </p:nvSpPr>
        <p:spPr/>
        <p:txBody>
          <a:bodyPr/>
          <a:lstStyle/>
          <a:p>
            <a:pPr>
              <a:buFont typeface="Wingdings" pitchFamily="2" charset="2"/>
              <a:buChar char="Ø"/>
            </a:pPr>
            <a:r>
              <a:rPr lang="en-US" dirty="0" smtClean="0"/>
              <a:t>After late 60’s where the first computer was introduced by IBM Philippines, followed by Apple up to 70-80-90’s and up to the present time made a major impact on women.</a:t>
            </a:r>
            <a:endParaRPr lang="en-US" dirty="0"/>
          </a:p>
        </p:txBody>
      </p:sp>
      <p:pic>
        <p:nvPicPr>
          <p:cNvPr id="5" name="Content Placeholder 4" descr="book.png"/>
          <p:cNvPicPr>
            <a:picLocks noGrp="1" noChangeAspect="1"/>
          </p:cNvPicPr>
          <p:nvPr>
            <p:ph sz="quarter" idx="2"/>
          </p:nvPr>
        </p:nvPicPr>
        <p:blipFill>
          <a:blip r:embed="rId3" cstate="print">
            <a:duotone>
              <a:schemeClr val="bg2">
                <a:shade val="45000"/>
                <a:satMod val="135000"/>
              </a:schemeClr>
              <a:prstClr val="white"/>
            </a:duotone>
            <a:lum bright="2000" contrast="-11000"/>
          </a:blip>
          <a:stretch>
            <a:fillRect/>
          </a:stretch>
        </p:blipFill>
        <p:spPr>
          <a:xfrm>
            <a:off x="4495800" y="1600200"/>
            <a:ext cx="4387850" cy="4800600"/>
          </a:xfrm>
          <a:ln w="50800" cmpd="dbl">
            <a:solidFill>
              <a:schemeClr val="accent2">
                <a:lumMod val="75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600200"/>
            <a:ext cx="4387850" cy="24102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6280" y="3913632"/>
            <a:ext cx="4357370" cy="248716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1269</Words>
  <Application>Microsoft Office PowerPoint</Application>
  <PresentationFormat>On-screen Show (4:3)</PresentationFormat>
  <Paragraphs>178</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 Narrow</vt:lpstr>
      <vt:lpstr>Calibri</vt:lpstr>
      <vt:lpstr>Tw Cen MT</vt:lpstr>
      <vt:lpstr>Wingdings</vt:lpstr>
      <vt:lpstr>Wingdings 2</vt:lpstr>
      <vt:lpstr>Student presentation</vt:lpstr>
      <vt:lpstr>Geek girls in the Philippines meet drupal </vt:lpstr>
      <vt:lpstr>Who Am i?</vt:lpstr>
      <vt:lpstr>About Me!</vt:lpstr>
      <vt:lpstr>A short overview about women in the Philippines during 1800-1900’s</vt:lpstr>
      <vt:lpstr>Women and their role in the Philippine Society even before 1800-1900</vt:lpstr>
      <vt:lpstr>Old Days When women started to be active in the community..19th century</vt:lpstr>
      <vt:lpstr>Women of Todays the 20th century Era!</vt:lpstr>
      <vt:lpstr>Involvement of women in the community from 1986 to present</vt:lpstr>
      <vt:lpstr>First involvement of women  In the IT industry in the Philippines context</vt:lpstr>
      <vt:lpstr>Some  of the Most Influential Women on the Web? </vt:lpstr>
      <vt:lpstr>Meet the Female Geek Leaders in the Philippines</vt:lpstr>
      <vt:lpstr>How then the Geek females in the Philippines get to know Drupal?</vt:lpstr>
      <vt:lpstr>In what ways we do help each other?</vt:lpstr>
      <vt:lpstr>Philippine Drupal Users Group since </vt:lpstr>
      <vt:lpstr> Geek Female Roles in the PHDUG community? </vt:lpstr>
      <vt:lpstr> Their vital role in PHDUG </vt:lpstr>
      <vt:lpstr>Common Problems being encountered By geek girls leaders in the Philippines</vt:lpstr>
      <vt:lpstr>What is the best way to do to overcome this? </vt:lpstr>
      <vt:lpstr>Open for Corrections!</vt:lpstr>
      <vt:lpstr>Open for a Change!</vt:lpstr>
      <vt:lpstr>Open for New ideas!</vt:lpstr>
      <vt:lpstr>This is how I manage to survive the Group after 2012!</vt:lpstr>
      <vt:lpstr> Things that I learned and achieve after giving my best for the community of PHDUG!</vt:lpstr>
      <vt:lpstr>After all it is all About women’s world!</vt:lpstr>
      <vt:lpstr>How do you define Geek Ladies?</vt:lpstr>
      <vt:lpstr>Our PHDUG ‘Drupal ‘events in Manila !</vt:lpstr>
      <vt:lpstr>Know more about Us!</vt:lpstr>
      <vt:lpstr>To know more about me and PHDUG (please feel free to check out website)</vt:lpstr>
      <vt:lpstr>For references of pictures and images are excerpted from this link:</vt:lpstr>
      <vt:lpstr>References for images:</vt:lpstr>
      <vt:lpstr>Pictures, images , references:</vt:lpstr>
      <vt:lpstr>continuation:</vt:lpstr>
      <vt:lpstr>For references:</vt:lpstr>
      <vt:lpstr>For Pictures and images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2013-01-14T00:21:38Z</dcterms:created>
  <dcterms:modified xsi:type="dcterms:W3CDTF">2013-01-16T21:17:52Z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